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7556500" cy="10693400"/>
  <p:notesSz cx="6858000" cy="9144000"/>
  <p:embeddedFontLst>
    <p:embeddedFont>
      <p:font typeface="Anton" pitchFamily="2" charset="0"/>
      <p:regular r:id="rId13"/>
    </p:embeddedFont>
    <p:embeddedFont>
      <p:font typeface="Buffalo" panose="020B0604020202020204" charset="0"/>
      <p:regular r:id="rId14"/>
    </p:embeddedFont>
    <p:embeddedFont>
      <p:font typeface="Calibri" panose="020F0502020204030204" pitchFamily="34" charset="0"/>
      <p:regular r:id="rId15"/>
      <p:bold r:id="rId16"/>
      <p:italic r:id="rId17"/>
      <p:boldItalic r:id="rId18"/>
    </p:embeddedFont>
    <p:embeddedFont>
      <p:font typeface="Calibri (MS)" panose="020B0604020202020204" charset="0"/>
      <p:regular r:id="rId19"/>
    </p:embeddedFont>
    <p:embeddedFont>
      <p:font typeface="Calibri (MS) Bold" panose="020B0604020202020204" charset="0"/>
      <p:regular r:id="rId20"/>
    </p:embeddedFont>
    <p:embeddedFont>
      <p:font typeface="Canva Sans" panose="020B0604020202020204" charset="0"/>
      <p:regular r:id="rId21"/>
    </p:embeddedFont>
    <p:embeddedFont>
      <p:font typeface="CelticHand" pitchFamily="2" charset="0"/>
      <p:regular r:id="rId22"/>
    </p:embeddedFont>
    <p:embeddedFont>
      <p:font typeface="Maiandra GD" panose="020E0502030308020204" pitchFamily="34" charset="0"/>
      <p:regular r:id="rId23"/>
    </p:embeddedFont>
    <p:embeddedFont>
      <p:font typeface="Mistrully" panose="020B0604020202020204" charset="0"/>
      <p:regular r:id="rId24"/>
    </p:embeddedFont>
    <p:embeddedFont>
      <p:font typeface="Now Bold" panose="020B0604020202020204" charset="0"/>
      <p:regular r:id="rId25"/>
    </p:embeddedFont>
    <p:embeddedFont>
      <p:font typeface="Stencil" panose="040409050D0802020404" pitchFamily="82"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780" autoAdjust="0"/>
  </p:normalViewPr>
  <p:slideViewPr>
    <p:cSldViewPr>
      <p:cViewPr>
        <p:scale>
          <a:sx n="80" d="100"/>
          <a:sy n="80" d="100"/>
        </p:scale>
        <p:origin x="1925" y="-15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A02C3-6944-4F2D-9FDB-1CCCB2BF45CB}" type="datetimeFigureOut">
              <a:rPr lang="en-GB" smtClean="0"/>
              <a:t>08/02/2024</a:t>
            </a:fld>
            <a:endParaRPr lang="en-GB"/>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4DA4-7487-409E-BD7E-E9343C5764F0}" type="slidenum">
              <a:rPr lang="en-GB" smtClean="0"/>
              <a:t>‹#›</a:t>
            </a:fld>
            <a:endParaRPr lang="en-GB"/>
          </a:p>
        </p:txBody>
      </p:sp>
    </p:spTree>
    <p:extLst>
      <p:ext uri="{BB962C8B-B14F-4D97-AF65-F5344CB8AC3E}">
        <p14:creationId xmlns:p14="http://schemas.microsoft.com/office/powerpoint/2010/main" val="1238819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D44DA4-7487-409E-BD7E-E9343C5764F0}" type="slidenum">
              <a:rPr lang="en-GB" smtClean="0"/>
              <a:t>2</a:t>
            </a:fld>
            <a:endParaRPr lang="en-GB"/>
          </a:p>
        </p:txBody>
      </p:sp>
    </p:spTree>
    <p:extLst>
      <p:ext uri="{BB962C8B-B14F-4D97-AF65-F5344CB8AC3E}">
        <p14:creationId xmlns:p14="http://schemas.microsoft.com/office/powerpoint/2010/main" val="2776133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2D44DA4-7487-409E-BD7E-E9343C5764F0}" type="slidenum">
              <a:rPr lang="en-GB" smtClean="0"/>
              <a:t>9</a:t>
            </a:fld>
            <a:endParaRPr lang="en-GB"/>
          </a:p>
        </p:txBody>
      </p:sp>
    </p:spTree>
    <p:extLst>
      <p:ext uri="{BB962C8B-B14F-4D97-AF65-F5344CB8AC3E}">
        <p14:creationId xmlns:p14="http://schemas.microsoft.com/office/powerpoint/2010/main" val="332526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jpeg"/><Relationship Id="rId18" Type="http://schemas.openxmlformats.org/officeDocument/2006/relationships/image" Target="../media/image18.png"/><Relationship Id="rId3" Type="http://schemas.openxmlformats.org/officeDocument/2006/relationships/image" Target="../media/image7.svg"/><Relationship Id="rId7" Type="http://schemas.openxmlformats.org/officeDocument/2006/relationships/hyperlink" Target="mailto:keepingintouch@stcuthberts.email" TargetMode="External"/><Relationship Id="rId12" Type="http://schemas.openxmlformats.org/officeDocument/2006/relationships/image" Target="../media/image13.svg"/><Relationship Id="rId17" Type="http://schemas.openxmlformats.org/officeDocument/2006/relationships/image" Target="../media/image38.png"/><Relationship Id="rId2" Type="http://schemas.openxmlformats.org/officeDocument/2006/relationships/image" Target="../media/image6.png"/><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3.svg"/><Relationship Id="rId15" Type="http://schemas.openxmlformats.org/officeDocument/2006/relationships/image" Target="../media/image16.svg"/><Relationship Id="rId10" Type="http://schemas.openxmlformats.org/officeDocument/2006/relationships/image" Target="../media/image35.jpeg"/><Relationship Id="rId4" Type="http://schemas.openxmlformats.org/officeDocument/2006/relationships/image" Target="../media/image2.png"/><Relationship Id="rId9" Type="http://schemas.openxmlformats.org/officeDocument/2006/relationships/image" Target="../media/image10.sv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svg"/><Relationship Id="rId7" Type="http://schemas.openxmlformats.org/officeDocument/2006/relationships/image" Target="../media/image12.png"/><Relationship Id="rId12"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2.svg"/><Relationship Id="rId5" Type="http://schemas.openxmlformats.org/officeDocument/2006/relationships/image" Target="../media/image5.sv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jpeg"/><Relationship Id="rId18" Type="http://schemas.openxmlformats.org/officeDocument/2006/relationships/image" Target="../media/image18.png"/><Relationship Id="rId3" Type="http://schemas.openxmlformats.org/officeDocument/2006/relationships/image" Target="../media/image7.svg"/><Relationship Id="rId7" Type="http://schemas.openxmlformats.org/officeDocument/2006/relationships/image" Target="../media/image23.jpeg"/><Relationship Id="rId12" Type="http://schemas.openxmlformats.org/officeDocument/2006/relationships/image" Target="../media/image16.svg"/><Relationship Id="rId17" Type="http://schemas.openxmlformats.org/officeDocument/2006/relationships/image" Target="../media/image5.svg"/><Relationship Id="rId2" Type="http://schemas.openxmlformats.org/officeDocument/2006/relationships/image" Target="../media/image6.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svg"/><Relationship Id="rId10" Type="http://schemas.openxmlformats.org/officeDocument/2006/relationships/image" Target="../media/image24.jpe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27.jpeg"/><Relationship Id="rId2" Type="http://schemas.openxmlformats.org/officeDocument/2006/relationships/image" Target="../media/image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8.jpe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6.jpe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30.jpeg"/><Relationship Id="rId2" Type="http://schemas.openxmlformats.org/officeDocument/2006/relationships/image" Target="../media/image6.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svg"/><Relationship Id="rId15" Type="http://schemas.openxmlformats.org/officeDocument/2006/relationships/image" Target="../media/image31.jpe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9.jpe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4.jpeg"/><Relationship Id="rId3" Type="http://schemas.openxmlformats.org/officeDocument/2006/relationships/image" Target="../media/image5.svg"/><Relationship Id="rId7" Type="http://schemas.openxmlformats.org/officeDocument/2006/relationships/image" Target="../media/image32.jpeg"/><Relationship Id="rId12" Type="http://schemas.openxmlformats.org/officeDocument/2006/relationships/image" Target="../media/image16.svg"/><Relationship Id="rId2" Type="http://schemas.openxmlformats.org/officeDocument/2006/relationships/image" Target="../media/image4.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7.svg"/><Relationship Id="rId10" Type="http://schemas.openxmlformats.org/officeDocument/2006/relationships/image" Target="../media/image33.jpe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6.jpeg"/><Relationship Id="rId1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6.svg"/><Relationship Id="rId10" Type="http://schemas.openxmlformats.org/officeDocument/2006/relationships/image" Target="../media/image35.jpeg"/><Relationship Id="rId4" Type="http://schemas.openxmlformats.org/officeDocument/2006/relationships/image" Target="../media/image7.svg"/><Relationship Id="rId9" Type="http://schemas.openxmlformats.org/officeDocument/2006/relationships/image" Target="../media/image10.sv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 y="24449"/>
            <a:ext cx="7558444" cy="2929794"/>
            <a:chOff x="0" y="0"/>
            <a:chExt cx="6337935" cy="2344547"/>
          </a:xfrm>
        </p:grpSpPr>
        <p:sp>
          <p:nvSpPr>
            <p:cNvPr id="3" name="Freeform 3"/>
            <p:cNvSpPr/>
            <p:nvPr/>
          </p:nvSpPr>
          <p:spPr>
            <a:xfrm>
              <a:off x="-27686" y="-8636"/>
              <a:ext cx="6392672" cy="2353564"/>
            </a:xfrm>
            <a:custGeom>
              <a:avLst/>
              <a:gdLst/>
              <a:ahLst/>
              <a:cxnLst/>
              <a:rect l="l" t="t" r="r" b="b"/>
              <a:pathLst>
                <a:path w="6392672" h="2353564">
                  <a:moveTo>
                    <a:pt x="6364478" y="1151382"/>
                  </a:moveTo>
                  <a:cubicBezTo>
                    <a:pt x="6349746" y="1439926"/>
                    <a:pt x="6392672" y="1913636"/>
                    <a:pt x="6309106" y="2334641"/>
                  </a:cubicBezTo>
                  <a:cubicBezTo>
                    <a:pt x="6192520" y="2342261"/>
                    <a:pt x="6035929" y="2281809"/>
                    <a:pt x="5927471" y="2303399"/>
                  </a:cubicBezTo>
                  <a:cubicBezTo>
                    <a:pt x="5920359" y="2293366"/>
                    <a:pt x="5881878" y="2273935"/>
                    <a:pt x="5831967" y="2312670"/>
                  </a:cubicBezTo>
                  <a:cubicBezTo>
                    <a:pt x="5801614" y="2289556"/>
                    <a:pt x="5771261" y="2276602"/>
                    <a:pt x="5746369" y="2300859"/>
                  </a:cubicBezTo>
                  <a:cubicBezTo>
                    <a:pt x="5671185" y="2258949"/>
                    <a:pt x="5561077" y="2310257"/>
                    <a:pt x="5468240" y="2285619"/>
                  </a:cubicBezTo>
                  <a:cubicBezTo>
                    <a:pt x="5438775" y="2302891"/>
                    <a:pt x="5406264" y="2242439"/>
                    <a:pt x="5247260" y="2232660"/>
                  </a:cubicBezTo>
                  <a:cubicBezTo>
                    <a:pt x="5162805" y="2256663"/>
                    <a:pt x="5090415" y="2250313"/>
                    <a:pt x="5028947" y="2243074"/>
                  </a:cubicBezTo>
                  <a:cubicBezTo>
                    <a:pt x="4959605" y="2234057"/>
                    <a:pt x="4752722" y="2179701"/>
                    <a:pt x="4706493" y="2174875"/>
                  </a:cubicBezTo>
                  <a:cubicBezTo>
                    <a:pt x="4533011" y="2183384"/>
                    <a:pt x="4351783" y="2151380"/>
                    <a:pt x="4209161" y="2188972"/>
                  </a:cubicBezTo>
                  <a:cubicBezTo>
                    <a:pt x="4165854" y="2189988"/>
                    <a:pt x="4060825" y="2181733"/>
                    <a:pt x="3968877" y="2179701"/>
                  </a:cubicBezTo>
                  <a:cubicBezTo>
                    <a:pt x="3992245" y="2207768"/>
                    <a:pt x="3813556" y="2248916"/>
                    <a:pt x="3750183" y="2262759"/>
                  </a:cubicBezTo>
                  <a:cubicBezTo>
                    <a:pt x="3732403" y="2269744"/>
                    <a:pt x="3672459" y="2274824"/>
                    <a:pt x="3695446" y="2255647"/>
                  </a:cubicBezTo>
                  <a:cubicBezTo>
                    <a:pt x="3695573" y="2236470"/>
                    <a:pt x="3651631" y="2291461"/>
                    <a:pt x="3626358" y="2272030"/>
                  </a:cubicBezTo>
                  <a:cubicBezTo>
                    <a:pt x="3460496" y="2256917"/>
                    <a:pt x="3378835" y="2329561"/>
                    <a:pt x="3209417" y="2343658"/>
                  </a:cubicBezTo>
                  <a:cubicBezTo>
                    <a:pt x="3136646" y="2315337"/>
                    <a:pt x="2973451" y="2321052"/>
                    <a:pt x="2859278" y="2265934"/>
                  </a:cubicBezTo>
                  <a:cubicBezTo>
                    <a:pt x="2854198" y="2259330"/>
                    <a:pt x="2787269" y="2285238"/>
                    <a:pt x="2746883" y="2250821"/>
                  </a:cubicBezTo>
                  <a:cubicBezTo>
                    <a:pt x="2736469" y="2236470"/>
                    <a:pt x="2689860" y="2289810"/>
                    <a:pt x="2650109" y="2255901"/>
                  </a:cubicBezTo>
                  <a:cubicBezTo>
                    <a:pt x="2580386" y="2228596"/>
                    <a:pt x="2591435" y="2243201"/>
                    <a:pt x="2356485" y="2177796"/>
                  </a:cubicBezTo>
                  <a:cubicBezTo>
                    <a:pt x="2283587" y="2133092"/>
                    <a:pt x="2198878" y="2111502"/>
                    <a:pt x="2110867" y="2113026"/>
                  </a:cubicBezTo>
                  <a:cubicBezTo>
                    <a:pt x="2035048" y="2044319"/>
                    <a:pt x="1965833" y="2050415"/>
                    <a:pt x="1728089" y="2057654"/>
                  </a:cubicBezTo>
                  <a:cubicBezTo>
                    <a:pt x="1707515" y="2069973"/>
                    <a:pt x="1640713" y="2025015"/>
                    <a:pt x="1591564" y="2058670"/>
                  </a:cubicBezTo>
                  <a:cubicBezTo>
                    <a:pt x="1561719" y="2033397"/>
                    <a:pt x="1554099" y="2097532"/>
                    <a:pt x="1476248" y="2053717"/>
                  </a:cubicBezTo>
                  <a:cubicBezTo>
                    <a:pt x="1490980" y="2064004"/>
                    <a:pt x="1373886" y="2080641"/>
                    <a:pt x="1282827" y="2067306"/>
                  </a:cubicBezTo>
                  <a:cubicBezTo>
                    <a:pt x="1196594" y="2073148"/>
                    <a:pt x="1022223" y="2107057"/>
                    <a:pt x="893064" y="2148205"/>
                  </a:cubicBezTo>
                  <a:cubicBezTo>
                    <a:pt x="906780" y="2133854"/>
                    <a:pt x="839978" y="2193798"/>
                    <a:pt x="827913" y="2155825"/>
                  </a:cubicBezTo>
                  <a:cubicBezTo>
                    <a:pt x="779399" y="2167382"/>
                    <a:pt x="736600" y="2188718"/>
                    <a:pt x="673100" y="2210054"/>
                  </a:cubicBezTo>
                  <a:cubicBezTo>
                    <a:pt x="554482" y="2239391"/>
                    <a:pt x="242824" y="2353564"/>
                    <a:pt x="35814" y="2353183"/>
                  </a:cubicBezTo>
                  <a:cubicBezTo>
                    <a:pt x="0" y="2269744"/>
                    <a:pt x="96266" y="2013204"/>
                    <a:pt x="63119" y="1600327"/>
                  </a:cubicBezTo>
                  <a:cubicBezTo>
                    <a:pt x="70231" y="1125728"/>
                    <a:pt x="69850" y="636397"/>
                    <a:pt x="68453" y="110236"/>
                  </a:cubicBezTo>
                  <a:cubicBezTo>
                    <a:pt x="96393" y="47117"/>
                    <a:pt x="37211" y="22352"/>
                    <a:pt x="132461" y="8636"/>
                  </a:cubicBezTo>
                  <a:cubicBezTo>
                    <a:pt x="1919351" y="35179"/>
                    <a:pt x="3673729" y="0"/>
                    <a:pt x="5477637" y="22098"/>
                  </a:cubicBezTo>
                  <a:cubicBezTo>
                    <a:pt x="5757291" y="7620"/>
                    <a:pt x="6073013" y="14859"/>
                    <a:pt x="6365621" y="18669"/>
                  </a:cubicBezTo>
                  <a:cubicBezTo>
                    <a:pt x="6355334" y="373507"/>
                    <a:pt x="6364351" y="772414"/>
                    <a:pt x="6364478" y="1151382"/>
                  </a:cubicBezTo>
                  <a:close/>
                </a:path>
              </a:pathLst>
            </a:custGeom>
            <a:blipFill>
              <a:blip r:embed="rId2">
                <a:alphaModFix amt="36000"/>
              </a:blip>
              <a:stretch>
                <a:fillRect t="-40221" b="-40221"/>
              </a:stretch>
            </a:blipFill>
          </p:spPr>
        </p:sp>
      </p:grpSp>
      <p:grpSp>
        <p:nvGrpSpPr>
          <p:cNvPr id="4" name="Group 4"/>
          <p:cNvGrpSpPr/>
          <p:nvPr/>
        </p:nvGrpSpPr>
        <p:grpSpPr>
          <a:xfrm>
            <a:off x="0" y="1504841"/>
            <a:ext cx="6646373" cy="2191762"/>
            <a:chOff x="0" y="0"/>
            <a:chExt cx="8861831" cy="2922349"/>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440">
              <a:off x="1249723" y="351510"/>
              <a:ext cx="7567609" cy="130541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440">
              <a:off x="44499" y="1265427"/>
              <a:ext cx="7567609" cy="1305413"/>
            </a:xfrm>
            <a:prstGeom prst="rect">
              <a:avLst/>
            </a:prstGeom>
          </p:spPr>
        </p:pic>
      </p:grpSp>
      <p:pic>
        <p:nvPicPr>
          <p:cNvPr id="7" name="Picture 7"/>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5694" t="-11626" r="-1552" b="77801"/>
          <a:stretch/>
        </p:blipFill>
        <p:spPr>
          <a:xfrm rot="-44948">
            <a:off x="-24443" y="9352631"/>
            <a:ext cx="5086286" cy="1345073"/>
          </a:xfrm>
          <a:prstGeom prst="rect">
            <a:avLst/>
          </a:prstGeom>
        </p:spPr>
      </p:pic>
      <p:pic>
        <p:nvPicPr>
          <p:cNvPr id="8" name="Picture 8"/>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9458" b="61780"/>
          <a:stretch/>
        </p:blipFill>
        <p:spPr>
          <a:xfrm rot="-44948">
            <a:off x="2809599" y="9176078"/>
            <a:ext cx="4771373" cy="1519858"/>
          </a:xfrm>
          <a:prstGeom prst="rect">
            <a:avLst/>
          </a:prstGeom>
        </p:spPr>
      </p:pic>
      <p:sp>
        <p:nvSpPr>
          <p:cNvPr id="9" name="TextBox 9"/>
          <p:cNvSpPr txBox="1"/>
          <p:nvPr/>
        </p:nvSpPr>
        <p:spPr>
          <a:xfrm>
            <a:off x="2078612" y="2059216"/>
            <a:ext cx="3486297" cy="611740"/>
          </a:xfrm>
          <a:prstGeom prst="rect">
            <a:avLst/>
          </a:prstGeom>
        </p:spPr>
        <p:txBody>
          <a:bodyPr lIns="0" tIns="0" rIns="0" bIns="0" rtlCol="0" anchor="t">
            <a:spAutoFit/>
          </a:bodyPr>
          <a:lstStyle/>
          <a:p>
            <a:pPr>
              <a:lnSpc>
                <a:spcPts val="4584"/>
              </a:lnSpc>
            </a:pPr>
            <a:r>
              <a:rPr lang="en-US" sz="4584">
                <a:solidFill>
                  <a:srgbClr val="FFFFFF"/>
                </a:solidFill>
                <a:latin typeface="Now Bold"/>
              </a:rPr>
              <a:t>EXPLORE</a:t>
            </a:r>
          </a:p>
        </p:txBody>
      </p:sp>
      <p:sp>
        <p:nvSpPr>
          <p:cNvPr id="10" name="TextBox 10"/>
          <p:cNvSpPr txBox="1"/>
          <p:nvPr/>
        </p:nvSpPr>
        <p:spPr>
          <a:xfrm rot="-169382">
            <a:off x="2053497" y="2771104"/>
            <a:ext cx="3455998" cy="612695"/>
          </a:xfrm>
          <a:prstGeom prst="rect">
            <a:avLst/>
          </a:prstGeom>
        </p:spPr>
        <p:txBody>
          <a:bodyPr lIns="0" tIns="0" rIns="0" bIns="0" rtlCol="0" anchor="t">
            <a:spAutoFit/>
          </a:bodyPr>
          <a:lstStyle/>
          <a:p>
            <a:pPr>
              <a:lnSpc>
                <a:spcPts val="4621"/>
              </a:lnSpc>
            </a:pPr>
            <a:r>
              <a:rPr lang="en-US" sz="4621">
                <a:solidFill>
                  <a:srgbClr val="FFFFFF"/>
                </a:solidFill>
                <a:latin typeface="Mistrully"/>
              </a:rPr>
              <a:t>Attendance</a:t>
            </a:r>
          </a:p>
        </p:txBody>
      </p:sp>
      <p:sp>
        <p:nvSpPr>
          <p:cNvPr id="11" name="TextBox 11"/>
          <p:cNvSpPr txBox="1"/>
          <p:nvPr/>
        </p:nvSpPr>
        <p:spPr>
          <a:xfrm>
            <a:off x="433081" y="4207700"/>
            <a:ext cx="3870868" cy="2490938"/>
          </a:xfrm>
          <a:prstGeom prst="rect">
            <a:avLst/>
          </a:prstGeom>
        </p:spPr>
        <p:txBody>
          <a:bodyPr lIns="0" tIns="0" rIns="0" bIns="0" rtlCol="0" anchor="t">
            <a:spAutoFit/>
          </a:bodyPr>
          <a:lstStyle/>
          <a:p>
            <a:pPr algn="ctr">
              <a:lnSpc>
                <a:spcPts val="4879"/>
              </a:lnSpc>
            </a:pPr>
            <a:r>
              <a:rPr lang="en-US" sz="3999" spc="79" dirty="0">
                <a:solidFill>
                  <a:srgbClr val="323B60"/>
                </a:solidFill>
                <a:latin typeface="Anton" panose="020B0604020202020204" charset="0"/>
              </a:rPr>
              <a:t>GOOD ATTENDANCE</a:t>
            </a:r>
          </a:p>
          <a:p>
            <a:pPr algn="ctr">
              <a:lnSpc>
                <a:spcPts val="4879"/>
              </a:lnSpc>
            </a:pPr>
            <a:r>
              <a:rPr lang="en-US" sz="3999" spc="79" dirty="0">
                <a:solidFill>
                  <a:srgbClr val="323B60"/>
                </a:solidFill>
                <a:latin typeface="Anton" panose="020B0604020202020204" charset="0"/>
              </a:rPr>
              <a:t>AND</a:t>
            </a:r>
            <a:br>
              <a:rPr lang="en-US" sz="3999" spc="79" dirty="0">
                <a:solidFill>
                  <a:srgbClr val="323B60"/>
                </a:solidFill>
                <a:latin typeface="Anton" panose="020B0604020202020204" charset="0"/>
              </a:rPr>
            </a:br>
            <a:r>
              <a:rPr lang="en-US" sz="3999" spc="79" dirty="0">
                <a:solidFill>
                  <a:srgbClr val="323B60"/>
                </a:solidFill>
                <a:latin typeface="Anton" panose="020B0604020202020204" charset="0"/>
              </a:rPr>
              <a:t>PUNCTUALITY</a:t>
            </a:r>
          </a:p>
          <a:p>
            <a:pPr algn="ctr">
              <a:lnSpc>
                <a:spcPts val="4879"/>
              </a:lnSpc>
            </a:pPr>
            <a:r>
              <a:rPr lang="en-US" sz="3999" spc="79" dirty="0">
                <a:solidFill>
                  <a:srgbClr val="323B60"/>
                </a:solidFill>
                <a:latin typeface="Anton" panose="020B0604020202020204" charset="0"/>
              </a:rPr>
              <a:t> GUIDE</a:t>
            </a:r>
          </a:p>
        </p:txBody>
      </p:sp>
      <p:pic>
        <p:nvPicPr>
          <p:cNvPr id="12" name="Picture 12"/>
          <p:cNvPicPr>
            <a:picLocks noChangeAspect="1"/>
          </p:cNvPicPr>
          <p:nvPr/>
        </p:nvPicPr>
        <p:blipFill>
          <a:blip r:embed="rId9"/>
          <a:srcRect/>
          <a:stretch>
            <a:fillRect/>
          </a:stretch>
        </p:blipFill>
        <p:spPr>
          <a:xfrm>
            <a:off x="5281245" y="104751"/>
            <a:ext cx="2324361" cy="58712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36691" y="8113349"/>
            <a:ext cx="2274079" cy="2274079"/>
          </a:xfrm>
          <a:prstGeom prst="rect">
            <a:avLst/>
          </a:prstGeom>
        </p:spPr>
      </p:pic>
      <p:grpSp>
        <p:nvGrpSpPr>
          <p:cNvPr id="14" name="Group 14"/>
          <p:cNvGrpSpPr>
            <a:grpSpLocks noChangeAspect="1"/>
          </p:cNvGrpSpPr>
          <p:nvPr/>
        </p:nvGrpSpPr>
        <p:grpSpPr>
          <a:xfrm>
            <a:off x="5235639" y="8237441"/>
            <a:ext cx="2025903" cy="202589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sp>
      </p:grpSp>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226208" y="5782131"/>
            <a:ext cx="2601845" cy="2628126"/>
          </a:xfrm>
          <a:prstGeom prst="rect">
            <a:avLst/>
          </a:prstGeom>
        </p:spPr>
      </p:pic>
      <p:grpSp>
        <p:nvGrpSpPr>
          <p:cNvPr id="17" name="Group 17"/>
          <p:cNvGrpSpPr>
            <a:grpSpLocks noChangeAspect="1"/>
          </p:cNvGrpSpPr>
          <p:nvPr/>
        </p:nvGrpSpPr>
        <p:grpSpPr>
          <a:xfrm>
            <a:off x="4485107" y="6037370"/>
            <a:ext cx="2075987" cy="2075979"/>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21265" y="3535223"/>
            <a:ext cx="2559741" cy="2502147"/>
          </a:xfrm>
          <a:prstGeom prst="rect">
            <a:avLst/>
          </a:prstGeom>
        </p:spPr>
      </p:pic>
      <p:grpSp>
        <p:nvGrpSpPr>
          <p:cNvPr id="20" name="Group 20"/>
          <p:cNvGrpSpPr>
            <a:grpSpLocks noChangeAspect="1"/>
          </p:cNvGrpSpPr>
          <p:nvPr/>
        </p:nvGrpSpPr>
        <p:grpSpPr>
          <a:xfrm>
            <a:off x="4738581" y="3723746"/>
            <a:ext cx="2125109" cy="2125100"/>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t="-30645" b="-30645"/>
              </a:stretch>
            </a:blipFill>
          </p:spPr>
        </p:sp>
      </p:grpSp>
      <p:sp>
        <p:nvSpPr>
          <p:cNvPr id="22" name="TextBox 22"/>
          <p:cNvSpPr txBox="1"/>
          <p:nvPr/>
        </p:nvSpPr>
        <p:spPr>
          <a:xfrm>
            <a:off x="774837" y="7403294"/>
            <a:ext cx="3073977" cy="854076"/>
          </a:xfrm>
          <a:prstGeom prst="rect">
            <a:avLst/>
          </a:prstGeom>
        </p:spPr>
        <p:txBody>
          <a:bodyPr lIns="0" tIns="0" rIns="0" bIns="0" rtlCol="0" anchor="t">
            <a:spAutoFit/>
          </a:bodyPr>
          <a:lstStyle/>
          <a:p>
            <a:pPr algn="ctr">
              <a:lnSpc>
                <a:spcPts val="6999"/>
              </a:lnSpc>
            </a:pPr>
            <a:r>
              <a:rPr lang="en-US" sz="4999">
                <a:solidFill>
                  <a:srgbClr val="262260"/>
                </a:solidFill>
                <a:latin typeface="Buffalo"/>
              </a:rPr>
              <a:t>Every day counts </a:t>
            </a:r>
          </a:p>
        </p:txBody>
      </p:sp>
      <p:grpSp>
        <p:nvGrpSpPr>
          <p:cNvPr id="26" name="Group 25">
            <a:extLst>
              <a:ext uri="{FF2B5EF4-FFF2-40B4-BE49-F238E27FC236}">
                <a16:creationId xmlns:a16="http://schemas.microsoft.com/office/drawing/2014/main" id="{F2859F48-1D9F-4935-AE5F-08EBBA14A2E1}"/>
              </a:ext>
            </a:extLst>
          </p:cNvPr>
          <p:cNvGrpSpPr/>
          <p:nvPr/>
        </p:nvGrpSpPr>
        <p:grpSpPr>
          <a:xfrm>
            <a:off x="273051" y="45597"/>
            <a:ext cx="4639336" cy="1402798"/>
            <a:chOff x="273051" y="45597"/>
            <a:chExt cx="4639336" cy="1402798"/>
          </a:xfrm>
        </p:grpSpPr>
        <p:pic>
          <p:nvPicPr>
            <p:cNvPr id="24" name="Picture 23">
              <a:extLst>
                <a:ext uri="{FF2B5EF4-FFF2-40B4-BE49-F238E27FC236}">
                  <a16:creationId xmlns:a16="http://schemas.microsoft.com/office/drawing/2014/main" id="{3742C103-025A-42DA-A99C-8A389BD4946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5" name="Rectangle 24">
              <a:extLst>
                <a:ext uri="{FF2B5EF4-FFF2-40B4-BE49-F238E27FC236}">
                  <a16:creationId xmlns:a16="http://schemas.microsoft.com/office/drawing/2014/main" id="{97527B48-059C-4B1B-9084-A30901E983D3}"/>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79508" y="9408787"/>
            <a:ext cx="5086286" cy="1345073"/>
          </a:xfrm>
          <a:prstGeom prst="rect">
            <a:avLst/>
          </a:prstGeom>
        </p:spPr>
      </p:pic>
      <p:pic>
        <p:nvPicPr>
          <p:cNvPr id="21"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751004" y="9187892"/>
            <a:ext cx="4771373" cy="151985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5" name="Picture 5"/>
          <p:cNvPicPr>
            <a:picLocks noChangeAspect="1"/>
          </p:cNvPicPr>
          <p:nvPr/>
        </p:nvPicPr>
        <p:blipFill>
          <a:blip r:embed="rId6"/>
          <a:srcRect/>
          <a:stretch>
            <a:fillRect/>
          </a:stretch>
        </p:blipFill>
        <p:spPr>
          <a:xfrm>
            <a:off x="5000091" y="308494"/>
            <a:ext cx="2324361" cy="587122"/>
          </a:xfrm>
          <a:prstGeom prst="rect">
            <a:avLst/>
          </a:prstGeom>
        </p:spPr>
      </p:pic>
      <p:sp>
        <p:nvSpPr>
          <p:cNvPr id="6" name="TextBox 6"/>
          <p:cNvSpPr txBox="1"/>
          <p:nvPr/>
        </p:nvSpPr>
        <p:spPr>
          <a:xfrm>
            <a:off x="492429" y="2533397"/>
            <a:ext cx="4028836" cy="4397614"/>
          </a:xfrm>
          <a:prstGeom prst="rect">
            <a:avLst/>
          </a:prstGeom>
        </p:spPr>
        <p:txBody>
          <a:bodyPr lIns="0" tIns="0" rIns="0" bIns="0" rtlCol="0" anchor="t">
            <a:spAutoFit/>
          </a:bodyPr>
          <a:lstStyle/>
          <a:p>
            <a:pPr>
              <a:lnSpc>
                <a:spcPts val="1679"/>
              </a:lnSpc>
            </a:pPr>
            <a:r>
              <a:rPr lang="en-US" sz="1400" dirty="0">
                <a:solidFill>
                  <a:srgbClr val="323B60"/>
                </a:solidFill>
                <a:latin typeface="Maiandra GD" panose="020E0502030308020204" pitchFamily="34" charset="0"/>
              </a:rPr>
              <a:t>Poor punctuality or leaving before the end of the school day is not acceptable.</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dirty="0">
                <a:solidFill>
                  <a:srgbClr val="323B60"/>
                </a:solidFill>
                <a:latin typeface="Maiandra GD" panose="020E0502030308020204" pitchFamily="34" charset="0"/>
              </a:rPr>
              <a:t>Missing just 10 minutes of a school day is the same as missing two weeks over the year.</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dirty="0">
                <a:solidFill>
                  <a:srgbClr val="323B60"/>
                </a:solidFill>
                <a:latin typeface="Maiandra GD" panose="020E0502030308020204" pitchFamily="34" charset="0"/>
              </a:rPr>
              <a:t>Pupils who arrive late and / or leave early also disrupt lessons which can be embarrassing for the child and can in turn, encourage absence. It is also extremely disruptive for the rest of the class.</a:t>
            </a:r>
          </a:p>
          <a:p>
            <a:pPr>
              <a:lnSpc>
                <a:spcPts val="1679"/>
              </a:lnSpc>
            </a:pPr>
            <a:endParaRPr lang="en-US" sz="1400" dirty="0">
              <a:solidFill>
                <a:srgbClr val="323B60"/>
              </a:solidFill>
              <a:latin typeface="Maiandra GD" panose="020E0502030308020204" pitchFamily="34" charset="0"/>
            </a:endParaRPr>
          </a:p>
          <a:p>
            <a:pPr marL="259080" lvl="1" indent="-129540">
              <a:lnSpc>
                <a:spcPts val="1679"/>
              </a:lnSpc>
              <a:buFont typeface="Arial"/>
              <a:buChar char="•"/>
            </a:pPr>
            <a:r>
              <a:rPr lang="en-US" sz="1400" dirty="0">
                <a:solidFill>
                  <a:srgbClr val="323B60"/>
                </a:solidFill>
                <a:latin typeface="Maiandra GD" panose="020E0502030308020204" pitchFamily="34" charset="0"/>
              </a:rPr>
              <a:t>School gates open at 8.40am and close at 8.55am. All children must be in class, ready to begin learning by 8.55am at the latest. </a:t>
            </a:r>
          </a:p>
          <a:p>
            <a:pPr marL="259080" lvl="1" indent="-129540">
              <a:lnSpc>
                <a:spcPts val="1679"/>
              </a:lnSpc>
              <a:buFont typeface="Arial"/>
              <a:buChar char="•"/>
            </a:pPr>
            <a:r>
              <a:rPr lang="en-US" sz="1400" dirty="0">
                <a:solidFill>
                  <a:srgbClr val="323B60"/>
                </a:solidFill>
                <a:latin typeface="Maiandra GD" panose="020E0502030308020204" pitchFamily="34" charset="0"/>
              </a:rPr>
              <a:t>The school day ends at 3.25pm and the gates and doors are closed again by 3.35pm. </a:t>
            </a:r>
          </a:p>
          <a:p>
            <a:pPr marL="259080" lvl="1" indent="-129540">
              <a:lnSpc>
                <a:spcPts val="1679"/>
              </a:lnSpc>
              <a:buFont typeface="Arial"/>
              <a:buChar char="•"/>
            </a:pPr>
            <a:r>
              <a:rPr lang="en-US" sz="1400" dirty="0">
                <a:solidFill>
                  <a:srgbClr val="323B60"/>
                </a:solidFill>
                <a:latin typeface="Maiandra GD" panose="020E0502030308020204" pitchFamily="34" charset="0"/>
              </a:rPr>
              <a:t>Registers close at 8.55am. If your child comes to school after this time they are registered as late.</a:t>
            </a:r>
          </a:p>
          <a:p>
            <a:pPr algn="ctr">
              <a:lnSpc>
                <a:spcPts val="4480"/>
              </a:lnSpc>
            </a:pPr>
            <a:endParaRPr lang="en-US" sz="1200" dirty="0">
              <a:solidFill>
                <a:srgbClr val="323B60"/>
              </a:solidFill>
              <a:latin typeface="Calibri (MS)"/>
            </a:endParaRPr>
          </a:p>
        </p:txBody>
      </p:sp>
      <p:sp>
        <p:nvSpPr>
          <p:cNvPr id="7" name="TextBox 7"/>
          <p:cNvSpPr txBox="1"/>
          <p:nvPr/>
        </p:nvSpPr>
        <p:spPr>
          <a:xfrm>
            <a:off x="505375" y="6509373"/>
            <a:ext cx="4183319" cy="2856551"/>
          </a:xfrm>
          <a:prstGeom prst="rect">
            <a:avLst/>
          </a:prstGeom>
        </p:spPr>
        <p:txBody>
          <a:bodyPr lIns="0" tIns="0" rIns="0" bIns="0" rtlCol="0" anchor="t">
            <a:spAutoFit/>
          </a:bodyPr>
          <a:lstStyle/>
          <a:p>
            <a:pPr algn="ctr">
              <a:lnSpc>
                <a:spcPts val="3779"/>
              </a:lnSpc>
            </a:pPr>
            <a:r>
              <a:rPr lang="en-US" dirty="0">
                <a:solidFill>
                  <a:srgbClr val="323B60"/>
                </a:solidFill>
                <a:latin typeface="Maiandra GD" panose="020E0502030308020204" pitchFamily="34" charset="0"/>
              </a:rPr>
              <a:t>If you need support, or you are worried about your child's attendance or punctuality, please talk to us by emailing </a:t>
            </a:r>
            <a:r>
              <a:rPr lang="en-US" dirty="0" err="1">
                <a:solidFill>
                  <a:srgbClr val="323B60"/>
                </a:solidFill>
                <a:latin typeface="Maiandra GD" panose="020E0502030308020204" pitchFamily="34" charset="0"/>
                <a:hlinkClick r:id="rId7"/>
              </a:rPr>
              <a:t>keepingintouch@stcuthberts.email</a:t>
            </a:r>
            <a:r>
              <a:rPr lang="en-US" dirty="0">
                <a:solidFill>
                  <a:srgbClr val="323B60"/>
                </a:solidFill>
                <a:latin typeface="Maiandra GD" panose="020E0502030308020204" pitchFamily="34" charset="0"/>
              </a:rPr>
              <a:t>, phoning 0191 691 9876 or speaking to us at the school gate. </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6691" y="7187495"/>
            <a:ext cx="2274079" cy="2274079"/>
          </a:xfrm>
          <a:prstGeom prst="rect">
            <a:avLst/>
          </a:prstGeom>
        </p:spPr>
      </p:pic>
      <p:grpSp>
        <p:nvGrpSpPr>
          <p:cNvPr id="10" name="Group 10"/>
          <p:cNvGrpSpPr>
            <a:grpSpLocks noChangeAspect="1"/>
          </p:cNvGrpSpPr>
          <p:nvPr/>
        </p:nvGrpSpPr>
        <p:grpSpPr>
          <a:xfrm>
            <a:off x="5235639" y="7311587"/>
            <a:ext cx="2025903" cy="202589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6481" r="-26481"/>
              </a:stretch>
            </a:blipFill>
          </p:spPr>
        </p:sp>
      </p:gr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36691" y="4915592"/>
            <a:ext cx="2601845" cy="2628126"/>
          </a:xfrm>
          <a:prstGeom prst="rect">
            <a:avLst/>
          </a:prstGeom>
        </p:spPr>
      </p:pic>
      <p:grpSp>
        <p:nvGrpSpPr>
          <p:cNvPr id="13" name="Group 13"/>
          <p:cNvGrpSpPr>
            <a:grpSpLocks noChangeAspect="1"/>
          </p:cNvGrpSpPr>
          <p:nvPr/>
        </p:nvGrpSpPr>
        <p:grpSpPr>
          <a:xfrm>
            <a:off x="4840697" y="5169893"/>
            <a:ext cx="2075987" cy="20759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5046" r="-25046"/>
              </a:stretch>
            </a:blipFill>
          </p:spPr>
        </p:sp>
      </p:grpSp>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21265" y="2609369"/>
            <a:ext cx="2559741" cy="2502147"/>
          </a:xfrm>
          <a:prstGeom prst="rect">
            <a:avLst/>
          </a:prstGeom>
        </p:spPr>
      </p:pic>
      <p:grpSp>
        <p:nvGrpSpPr>
          <p:cNvPr id="16" name="Group 16"/>
          <p:cNvGrpSpPr>
            <a:grpSpLocks noChangeAspect="1"/>
          </p:cNvGrpSpPr>
          <p:nvPr/>
        </p:nvGrpSpPr>
        <p:grpSpPr>
          <a:xfrm>
            <a:off x="4738581" y="2797892"/>
            <a:ext cx="2125109" cy="2125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20052" r="-20052"/>
              </a:stretch>
            </a:blipFill>
          </p:spPr>
        </p:sp>
      </p:grpSp>
      <p:pic>
        <p:nvPicPr>
          <p:cNvPr id="18" name="Picture 18"/>
          <p:cNvPicPr>
            <a:picLocks noChangeAspect="1"/>
          </p:cNvPicPr>
          <p:nvPr/>
        </p:nvPicPr>
        <p:blipFill>
          <a:blip r:embed="rId17"/>
          <a:srcRect/>
          <a:stretch>
            <a:fillRect/>
          </a:stretch>
        </p:blipFill>
        <p:spPr>
          <a:xfrm>
            <a:off x="-284692" y="9341276"/>
            <a:ext cx="1693698" cy="1350724"/>
          </a:xfrm>
          <a:prstGeom prst="rect">
            <a:avLst/>
          </a:prstGeom>
        </p:spPr>
      </p:pic>
      <p:sp>
        <p:nvSpPr>
          <p:cNvPr id="19" name="TextBox 19"/>
          <p:cNvSpPr txBox="1"/>
          <p:nvPr/>
        </p:nvSpPr>
        <p:spPr>
          <a:xfrm>
            <a:off x="232096" y="1737072"/>
            <a:ext cx="4964974" cy="669925"/>
          </a:xfrm>
          <a:prstGeom prst="rect">
            <a:avLst/>
          </a:prstGeom>
        </p:spPr>
        <p:txBody>
          <a:bodyPr lIns="0" tIns="0" rIns="0" bIns="0" rtlCol="0" anchor="t">
            <a:spAutoFit/>
          </a:bodyPr>
          <a:lstStyle/>
          <a:p>
            <a:pPr algn="ctr">
              <a:lnSpc>
                <a:spcPts val="5599"/>
              </a:lnSpc>
            </a:pPr>
            <a:r>
              <a:rPr lang="en-US" sz="3999" dirty="0">
                <a:solidFill>
                  <a:srgbClr val="323B60"/>
                </a:solidFill>
                <a:latin typeface="Anton"/>
              </a:rPr>
              <a:t>Punctuality</a:t>
            </a:r>
          </a:p>
        </p:txBody>
      </p:sp>
      <p:grpSp>
        <p:nvGrpSpPr>
          <p:cNvPr id="22" name="Group 21">
            <a:extLst>
              <a:ext uri="{FF2B5EF4-FFF2-40B4-BE49-F238E27FC236}">
                <a16:creationId xmlns:a16="http://schemas.microsoft.com/office/drawing/2014/main" id="{F88B6DB2-7B73-4E06-83F7-DC7CF817CBFB}"/>
              </a:ext>
            </a:extLst>
          </p:cNvPr>
          <p:cNvGrpSpPr/>
          <p:nvPr/>
        </p:nvGrpSpPr>
        <p:grpSpPr>
          <a:xfrm>
            <a:off x="273051" y="45597"/>
            <a:ext cx="4639336" cy="1402798"/>
            <a:chOff x="273051" y="45597"/>
            <a:chExt cx="4639336" cy="1402798"/>
          </a:xfrm>
        </p:grpSpPr>
        <p:pic>
          <p:nvPicPr>
            <p:cNvPr id="23" name="Picture 22">
              <a:extLst>
                <a:ext uri="{FF2B5EF4-FFF2-40B4-BE49-F238E27FC236}">
                  <a16:creationId xmlns:a16="http://schemas.microsoft.com/office/drawing/2014/main" id="{A2779D04-4567-425D-8249-1F33485193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4" name="Rectangle 23">
              <a:extLst>
                <a:ext uri="{FF2B5EF4-FFF2-40B4-BE49-F238E27FC236}">
                  <a16:creationId xmlns:a16="http://schemas.microsoft.com/office/drawing/2014/main" id="{BEB4CAF7-0D97-431B-8705-8CE7843F4B7F}"/>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extLst>
      <p:ext uri="{BB962C8B-B14F-4D97-AF65-F5344CB8AC3E}">
        <p14:creationId xmlns:p14="http://schemas.microsoft.com/office/powerpoint/2010/main" val="320632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 y="236925"/>
            <a:ext cx="5159944" cy="2202732"/>
            <a:chOff x="0" y="0"/>
            <a:chExt cx="8861831" cy="2922349"/>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440">
              <a:off x="1249723" y="351510"/>
              <a:ext cx="7567609" cy="130541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440">
              <a:off x="44499" y="1265427"/>
              <a:ext cx="7567609" cy="1305413"/>
            </a:xfrm>
            <a:prstGeom prst="rect">
              <a:avLst/>
            </a:prstGeom>
          </p:spPr>
        </p:pic>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782019" y="4317136"/>
            <a:ext cx="1736725" cy="1736725"/>
          </a:xfrm>
          <a:prstGeom prst="rect">
            <a:avLst/>
          </a:prstGeom>
        </p:spPr>
      </p:pic>
      <p:grpSp>
        <p:nvGrpSpPr>
          <p:cNvPr id="8" name="Group 8"/>
          <p:cNvGrpSpPr>
            <a:grpSpLocks noChangeAspect="1"/>
          </p:cNvGrpSpPr>
          <p:nvPr/>
        </p:nvGrpSpPr>
        <p:grpSpPr>
          <a:xfrm>
            <a:off x="5965633" y="4484353"/>
            <a:ext cx="1369498" cy="1369493"/>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5040" r="-15040"/>
              </a:stretch>
            </a:blipFill>
          </p:spPr>
        </p:sp>
      </p:grpSp>
      <p:pic>
        <p:nvPicPr>
          <p:cNvPr id="10" name="Picture 10"/>
          <p:cNvPicPr>
            <a:picLocks noChangeAspect="1"/>
          </p:cNvPicPr>
          <p:nvPr/>
        </p:nvPicPr>
        <p:blipFill>
          <a:blip r:embed="rId10"/>
          <a:srcRect/>
          <a:stretch>
            <a:fillRect/>
          </a:stretch>
        </p:blipFill>
        <p:spPr>
          <a:xfrm>
            <a:off x="5114225" y="294348"/>
            <a:ext cx="2324361" cy="587122"/>
          </a:xfrm>
          <a:prstGeom prst="rect">
            <a:avLst/>
          </a:prstGeom>
        </p:spPr>
      </p:pic>
      <p:sp>
        <p:nvSpPr>
          <p:cNvPr id="11" name="TextBox 11"/>
          <p:cNvSpPr txBox="1"/>
          <p:nvPr/>
        </p:nvSpPr>
        <p:spPr>
          <a:xfrm>
            <a:off x="3775238" y="4806885"/>
            <a:ext cx="9525" cy="173355"/>
          </a:xfrm>
          <a:prstGeom prst="rect">
            <a:avLst/>
          </a:prstGeom>
        </p:spPr>
        <p:txBody>
          <a:bodyPr lIns="0" tIns="0" rIns="0" bIns="0" rtlCol="0" anchor="t">
            <a:spAutoFit/>
          </a:bodyPr>
          <a:lstStyle/>
          <a:p>
            <a:pPr algn="ctr">
              <a:lnSpc>
                <a:spcPts val="1200"/>
              </a:lnSpc>
              <a:spcBef>
                <a:spcPct val="0"/>
              </a:spcBef>
            </a:pPr>
            <a:endParaRPr/>
          </a:p>
        </p:txBody>
      </p:sp>
      <p:sp>
        <p:nvSpPr>
          <p:cNvPr id="12" name="TextBox 12"/>
          <p:cNvSpPr txBox="1"/>
          <p:nvPr/>
        </p:nvSpPr>
        <p:spPr>
          <a:xfrm>
            <a:off x="429687" y="2360415"/>
            <a:ext cx="6905443" cy="1345497"/>
          </a:xfrm>
          <a:prstGeom prst="rect">
            <a:avLst/>
          </a:prstGeom>
        </p:spPr>
        <p:txBody>
          <a:bodyPr wrap="square" lIns="0" tIns="0" rIns="0" bIns="0" rtlCol="0" anchor="t">
            <a:spAutoFit/>
          </a:bodyPr>
          <a:lstStyle/>
          <a:p>
            <a:pPr>
              <a:lnSpc>
                <a:spcPts val="1679"/>
              </a:lnSpc>
            </a:pPr>
            <a:r>
              <a:rPr lang="en-US" sz="1400" dirty="0">
                <a:solidFill>
                  <a:srgbClr val="323B60"/>
                </a:solidFill>
                <a:latin typeface="Maiandra GD" panose="020E0502030308020204" pitchFamily="34" charset="0"/>
              </a:rPr>
              <a:t>Excellent attendance at school is important to allow your child to fulfil their potential and for them to have the best possible start in life. Although we aim for 100%, each year we set a target for attendance and this is used to compare us to other schools nationally.</a:t>
            </a:r>
          </a:p>
          <a:p>
            <a:pPr>
              <a:lnSpc>
                <a:spcPts val="1679"/>
              </a:lnSpc>
            </a:pPr>
            <a:r>
              <a:rPr lang="en-US" sz="1400" dirty="0">
                <a:solidFill>
                  <a:srgbClr val="323B60"/>
                </a:solidFill>
                <a:latin typeface="Maiandra GD" panose="020E0502030308020204" pitchFamily="34" charset="0"/>
              </a:rPr>
              <a:t>Our current target is 97% attendance.</a:t>
            </a:r>
          </a:p>
          <a:p>
            <a:pPr algn="ctr">
              <a:lnSpc>
                <a:spcPts val="4480"/>
              </a:lnSpc>
            </a:pPr>
            <a:endParaRPr lang="en-US" sz="1200" dirty="0">
              <a:solidFill>
                <a:srgbClr val="323B60"/>
              </a:solidFill>
              <a:latin typeface="Calibri (MS)"/>
            </a:endParaRPr>
          </a:p>
        </p:txBody>
      </p:sp>
      <p:sp>
        <p:nvSpPr>
          <p:cNvPr id="13" name="TextBox 13"/>
          <p:cNvSpPr txBox="1"/>
          <p:nvPr/>
        </p:nvSpPr>
        <p:spPr>
          <a:xfrm>
            <a:off x="429687" y="3423151"/>
            <a:ext cx="4434709" cy="3474284"/>
          </a:xfrm>
          <a:prstGeom prst="rect">
            <a:avLst/>
          </a:prstGeom>
        </p:spPr>
        <p:txBody>
          <a:bodyPr lIns="0" tIns="0" rIns="0" bIns="0" rtlCol="0" anchor="t">
            <a:spAutoFit/>
          </a:bodyPr>
          <a:lstStyle/>
          <a:p>
            <a:pPr>
              <a:lnSpc>
                <a:spcPts val="1679"/>
              </a:lnSpc>
            </a:pPr>
            <a:r>
              <a:rPr lang="en-US" sz="1400" dirty="0">
                <a:solidFill>
                  <a:srgbClr val="323B60"/>
                </a:solidFill>
                <a:latin typeface="Maiandra GD" panose="020E0502030308020204" pitchFamily="34" charset="0"/>
              </a:rPr>
              <a:t>Below are just some of the reasons why it is so important children attend school:</a:t>
            </a:r>
          </a:p>
          <a:p>
            <a:pPr marL="259080" lvl="1" indent="-129540">
              <a:lnSpc>
                <a:spcPts val="1679"/>
              </a:lnSpc>
              <a:buFont typeface="Arial"/>
              <a:buChar char="•"/>
            </a:pPr>
            <a:r>
              <a:rPr lang="en-US" sz="1400" dirty="0">
                <a:solidFill>
                  <a:srgbClr val="323B60"/>
                </a:solidFill>
                <a:latin typeface="Maiandra GD" panose="020E0502030308020204" pitchFamily="34" charset="0"/>
              </a:rPr>
              <a:t>To learn</a:t>
            </a:r>
          </a:p>
          <a:p>
            <a:pPr marL="259080" lvl="1" indent="-129540">
              <a:lnSpc>
                <a:spcPts val="1679"/>
              </a:lnSpc>
              <a:buFont typeface="Arial"/>
              <a:buChar char="•"/>
            </a:pPr>
            <a:r>
              <a:rPr lang="en-US" sz="1400" dirty="0">
                <a:solidFill>
                  <a:srgbClr val="323B60"/>
                </a:solidFill>
                <a:latin typeface="Maiandra GD" panose="020E0502030308020204" pitchFamily="34" charset="0"/>
              </a:rPr>
              <a:t>To have fun and make new friends</a:t>
            </a:r>
          </a:p>
          <a:p>
            <a:pPr marL="259080" lvl="1" indent="-129540">
              <a:lnSpc>
                <a:spcPts val="1679"/>
              </a:lnSpc>
              <a:buFont typeface="Arial"/>
              <a:buChar char="•"/>
            </a:pPr>
            <a:r>
              <a:rPr lang="en-US" sz="1400" dirty="0">
                <a:solidFill>
                  <a:srgbClr val="323B60"/>
                </a:solidFill>
                <a:latin typeface="Maiandra GD" panose="020E0502030308020204" pitchFamily="34" charset="0"/>
              </a:rPr>
              <a:t>To understand responsibility</a:t>
            </a:r>
          </a:p>
          <a:p>
            <a:pPr marL="259080" lvl="1" indent="-129540">
              <a:lnSpc>
                <a:spcPts val="1679"/>
              </a:lnSpc>
              <a:buFont typeface="Arial"/>
              <a:buChar char="•"/>
            </a:pPr>
            <a:r>
              <a:rPr lang="en-US" sz="1400" dirty="0">
                <a:solidFill>
                  <a:srgbClr val="323B60"/>
                </a:solidFill>
                <a:latin typeface="Maiandra GD" panose="020E0502030308020204" pitchFamily="34" charset="0"/>
              </a:rPr>
              <a:t>To experience new things</a:t>
            </a:r>
          </a:p>
          <a:p>
            <a:pPr marL="259080" lvl="1" indent="-129540">
              <a:lnSpc>
                <a:spcPts val="1679"/>
              </a:lnSpc>
              <a:buFont typeface="Arial"/>
              <a:buChar char="•"/>
            </a:pPr>
            <a:r>
              <a:rPr lang="en-US" sz="1400" dirty="0">
                <a:solidFill>
                  <a:srgbClr val="323B60"/>
                </a:solidFill>
                <a:latin typeface="Maiandra GD" panose="020E0502030308020204" pitchFamily="34" charset="0"/>
              </a:rPr>
              <a:t>To develop awareness of other cultures, religions, ethnicity and gender differences</a:t>
            </a:r>
          </a:p>
          <a:p>
            <a:pPr marL="259080" lvl="1" indent="-129540">
              <a:lnSpc>
                <a:spcPts val="1679"/>
              </a:lnSpc>
              <a:buFont typeface="Arial"/>
              <a:buChar char="•"/>
            </a:pPr>
            <a:r>
              <a:rPr lang="en-US" sz="1400" dirty="0">
                <a:solidFill>
                  <a:srgbClr val="323B60"/>
                </a:solidFill>
                <a:latin typeface="Maiandra GD" panose="020E0502030308020204" pitchFamily="34" charset="0"/>
              </a:rPr>
              <a:t>To achieve</a:t>
            </a:r>
          </a:p>
          <a:p>
            <a:pPr marL="259080" lvl="1" indent="-129540">
              <a:lnSpc>
                <a:spcPts val="1679"/>
              </a:lnSpc>
              <a:buFont typeface="Arial"/>
              <a:buChar char="•"/>
            </a:pPr>
            <a:r>
              <a:rPr lang="en-US" sz="1400" dirty="0">
                <a:solidFill>
                  <a:srgbClr val="323B60"/>
                </a:solidFill>
                <a:latin typeface="Maiandra GD" panose="020E0502030308020204" pitchFamily="34" charset="0"/>
              </a:rPr>
              <a:t>To gain qualifications</a:t>
            </a:r>
          </a:p>
          <a:p>
            <a:pPr marL="259080" lvl="1" indent="-129540">
              <a:lnSpc>
                <a:spcPts val="1679"/>
              </a:lnSpc>
              <a:buFont typeface="Arial"/>
              <a:buChar char="•"/>
            </a:pPr>
            <a:r>
              <a:rPr lang="en-US" sz="1400" dirty="0">
                <a:solidFill>
                  <a:srgbClr val="323B60"/>
                </a:solidFill>
                <a:latin typeface="Maiandra GD" panose="020E0502030308020204" pitchFamily="34" charset="0"/>
              </a:rPr>
              <a:t>To develop new skills</a:t>
            </a:r>
          </a:p>
          <a:p>
            <a:pPr marL="259080" lvl="1" indent="-129540">
              <a:lnSpc>
                <a:spcPts val="1679"/>
              </a:lnSpc>
              <a:buFont typeface="Arial"/>
              <a:buChar char="•"/>
            </a:pPr>
            <a:r>
              <a:rPr lang="en-US" sz="1400" dirty="0">
                <a:solidFill>
                  <a:srgbClr val="323B60"/>
                </a:solidFill>
                <a:latin typeface="Maiandra GD" panose="020E0502030308020204" pitchFamily="34" charset="0"/>
              </a:rPr>
              <a:t>To build confidence and self-esteem</a:t>
            </a:r>
          </a:p>
          <a:p>
            <a:pPr marL="259080" lvl="1" indent="-129540">
              <a:lnSpc>
                <a:spcPts val="1679"/>
              </a:lnSpc>
              <a:buFont typeface="Arial"/>
              <a:buChar char="•"/>
            </a:pPr>
            <a:r>
              <a:rPr lang="en-US" sz="1400" dirty="0">
                <a:solidFill>
                  <a:srgbClr val="323B60"/>
                </a:solidFill>
                <a:latin typeface="Maiandra GD" panose="020E0502030308020204" pitchFamily="34" charset="0"/>
              </a:rPr>
              <a:t>To grow as individuals</a:t>
            </a:r>
          </a:p>
          <a:p>
            <a:pPr>
              <a:lnSpc>
                <a:spcPts val="1679"/>
              </a:lnSpc>
            </a:pPr>
            <a:endParaRPr lang="en-US" sz="1200" dirty="0">
              <a:solidFill>
                <a:srgbClr val="323B60"/>
              </a:solidFill>
              <a:latin typeface="Calibri (MS)"/>
            </a:endParaRPr>
          </a:p>
          <a:p>
            <a:pPr>
              <a:lnSpc>
                <a:spcPts val="1679"/>
              </a:lnSpc>
            </a:pPr>
            <a:endParaRPr lang="en-US" sz="1200" dirty="0">
              <a:solidFill>
                <a:srgbClr val="323B60"/>
              </a:solidFill>
              <a:latin typeface="Calibri (MS)"/>
            </a:endParaRPr>
          </a:p>
          <a:p>
            <a:pPr>
              <a:lnSpc>
                <a:spcPts val="1679"/>
              </a:lnSpc>
            </a:pPr>
            <a:endParaRPr lang="en-US" sz="1200" dirty="0">
              <a:solidFill>
                <a:srgbClr val="323B60"/>
              </a:solidFill>
              <a:latin typeface="Calibri (MS)"/>
            </a:endParaRPr>
          </a:p>
        </p:txBody>
      </p:sp>
      <p:sp>
        <p:nvSpPr>
          <p:cNvPr id="14" name="TextBox 14"/>
          <p:cNvSpPr txBox="1"/>
          <p:nvPr/>
        </p:nvSpPr>
        <p:spPr>
          <a:xfrm>
            <a:off x="650882" y="6959490"/>
            <a:ext cx="6465304" cy="2240613"/>
          </a:xfrm>
          <a:prstGeom prst="rect">
            <a:avLst/>
          </a:prstGeom>
        </p:spPr>
        <p:txBody>
          <a:bodyPr lIns="0" tIns="0" rIns="0" bIns="0" rtlCol="0" anchor="t">
            <a:spAutoFit/>
          </a:bodyPr>
          <a:lstStyle/>
          <a:p>
            <a:pPr algn="ctr">
              <a:lnSpc>
                <a:spcPts val="2240"/>
              </a:lnSpc>
            </a:pPr>
            <a:r>
              <a:rPr lang="en-US" sz="2400" dirty="0">
                <a:solidFill>
                  <a:srgbClr val="323B60"/>
                </a:solidFill>
                <a:latin typeface="Stencil" panose="040409050D0802020404" pitchFamily="82" charset="0"/>
              </a:rPr>
              <a:t>Please help us to help your child by encouraging regular school attendance and good punctuality.</a:t>
            </a:r>
          </a:p>
          <a:p>
            <a:pPr algn="ctr">
              <a:lnSpc>
                <a:spcPts val="2240"/>
              </a:lnSpc>
            </a:pPr>
            <a:endParaRPr lang="en-US" sz="2400" dirty="0">
              <a:solidFill>
                <a:srgbClr val="323B60"/>
              </a:solidFill>
              <a:latin typeface="Stencil" panose="040409050D0802020404" pitchFamily="82" charset="0"/>
            </a:endParaRPr>
          </a:p>
          <a:p>
            <a:pPr algn="ctr">
              <a:lnSpc>
                <a:spcPts val="2240"/>
              </a:lnSpc>
            </a:pPr>
            <a:r>
              <a:rPr lang="en-US" sz="2400" dirty="0">
                <a:solidFill>
                  <a:srgbClr val="323B60"/>
                </a:solidFill>
                <a:latin typeface="Stencil" panose="040409050D0802020404" pitchFamily="82" charset="0"/>
              </a:rPr>
              <a:t>Regular attendance helps children to develop confidence and to make lasting friendships.</a:t>
            </a:r>
          </a:p>
          <a:p>
            <a:pPr algn="ctr">
              <a:lnSpc>
                <a:spcPts val="2240"/>
              </a:lnSpc>
            </a:pPr>
            <a:endParaRPr lang="en-US" sz="1600" dirty="0">
              <a:solidFill>
                <a:srgbClr val="323B60"/>
              </a:solidFill>
              <a:latin typeface="Calibri (MS) Bold"/>
            </a:endParaRPr>
          </a:p>
        </p:txBody>
      </p:sp>
      <p:pic>
        <p:nvPicPr>
          <p:cNvPr id="15" name="Picture 7"/>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694" t="-11626" r="-1552" b="77801"/>
          <a:stretch/>
        </p:blipFill>
        <p:spPr>
          <a:xfrm rot="-44948">
            <a:off x="-24443" y="9352631"/>
            <a:ext cx="5086286" cy="1345073"/>
          </a:xfrm>
          <a:prstGeom prst="rect">
            <a:avLst/>
          </a:prstGeom>
        </p:spPr>
      </p:pic>
      <p:pic>
        <p:nvPicPr>
          <p:cNvPr id="16" name="Picture 8"/>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9458" b="61780"/>
          <a:stretch/>
        </p:blipFill>
        <p:spPr>
          <a:xfrm rot="-44948">
            <a:off x="2803491" y="9154513"/>
            <a:ext cx="4771373" cy="1519858"/>
          </a:xfrm>
          <a:prstGeom prst="rect">
            <a:avLst/>
          </a:prstGeom>
        </p:spPr>
      </p:pic>
      <p:grpSp>
        <p:nvGrpSpPr>
          <p:cNvPr id="17" name="Group 16">
            <a:extLst>
              <a:ext uri="{FF2B5EF4-FFF2-40B4-BE49-F238E27FC236}">
                <a16:creationId xmlns:a16="http://schemas.microsoft.com/office/drawing/2014/main" id="{8704FF7D-FFB4-4291-AD65-C4546CE5BF30}"/>
              </a:ext>
            </a:extLst>
          </p:cNvPr>
          <p:cNvGrpSpPr/>
          <p:nvPr/>
        </p:nvGrpSpPr>
        <p:grpSpPr>
          <a:xfrm>
            <a:off x="117914" y="56147"/>
            <a:ext cx="4639336" cy="1402798"/>
            <a:chOff x="273051" y="45597"/>
            <a:chExt cx="4639336" cy="1402798"/>
          </a:xfrm>
        </p:grpSpPr>
        <p:pic>
          <p:nvPicPr>
            <p:cNvPr id="18" name="Picture 17">
              <a:extLst>
                <a:ext uri="{FF2B5EF4-FFF2-40B4-BE49-F238E27FC236}">
                  <a16:creationId xmlns:a16="http://schemas.microsoft.com/office/drawing/2014/main" id="{350AEA21-2CD3-427D-88F6-4A8C01983A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19" name="Rectangle 18">
              <a:extLst>
                <a:ext uri="{FF2B5EF4-FFF2-40B4-BE49-F238E27FC236}">
                  <a16:creationId xmlns:a16="http://schemas.microsoft.com/office/drawing/2014/main" id="{5E07D0A4-5E13-4CDF-B617-23F417B9E9CB}"/>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Callout 32"/>
          <p:cNvSpPr/>
          <p:nvPr/>
        </p:nvSpPr>
        <p:spPr>
          <a:xfrm>
            <a:off x="4231031" y="5238368"/>
            <a:ext cx="2703722" cy="2176984"/>
          </a:xfrm>
          <a:prstGeom prst="cloudCallout">
            <a:avLst>
              <a:gd name="adj1" fmla="val 69460"/>
              <a:gd name="adj2" fmla="val -6204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4443" y="9352631"/>
            <a:ext cx="5086286" cy="1345073"/>
          </a:xfrm>
          <a:prstGeom prst="rect">
            <a:avLst/>
          </a:prstGeom>
        </p:spPr>
      </p:pic>
      <p:pic>
        <p:nvPicPr>
          <p:cNvPr id="31"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09599" y="9176078"/>
            <a:ext cx="4771373" cy="1519858"/>
          </a:xfrm>
          <a:prstGeom prst="rect">
            <a:avLst/>
          </a:prstGeom>
        </p:spPr>
      </p:pic>
      <p:sp>
        <p:nvSpPr>
          <p:cNvPr id="32" name="Cloud Callout 31"/>
          <p:cNvSpPr/>
          <p:nvPr/>
        </p:nvSpPr>
        <p:spPr>
          <a:xfrm>
            <a:off x="4416754" y="7508783"/>
            <a:ext cx="2518000" cy="2202517"/>
          </a:xfrm>
          <a:prstGeom prst="cloudCallout">
            <a:avLst>
              <a:gd name="adj1" fmla="val -66438"/>
              <a:gd name="adj2" fmla="val 59842"/>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p:cNvSpPr/>
          <p:nvPr/>
        </p:nvSpPr>
        <p:spPr>
          <a:xfrm flipV="1">
            <a:off x="925777" y="4183996"/>
            <a:ext cx="0" cy="4024422"/>
          </a:xfrm>
          <a:prstGeom prst="line">
            <a:avLst/>
          </a:prstGeom>
          <a:ln w="28575" cap="rnd">
            <a:solidFill>
              <a:srgbClr val="323232"/>
            </a:solidFill>
            <a:prstDash val="sysDot"/>
            <a:headEnd type="none" w="sm" len="sm"/>
            <a:tailEnd type="none" w="sm" len="sm"/>
          </a:ln>
        </p:spPr>
      </p:sp>
      <p:grpSp>
        <p:nvGrpSpPr>
          <p:cNvPr id="3" name="Group 3"/>
          <p:cNvGrpSpPr/>
          <p:nvPr/>
        </p:nvGrpSpPr>
        <p:grpSpPr>
          <a:xfrm>
            <a:off x="463948" y="3968245"/>
            <a:ext cx="952234" cy="952234"/>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0000"/>
            </a:solidFill>
          </p:spPr>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grpSp>
        <p:nvGrpSpPr>
          <p:cNvPr id="6" name="Group 6"/>
          <p:cNvGrpSpPr/>
          <p:nvPr/>
        </p:nvGrpSpPr>
        <p:grpSpPr>
          <a:xfrm>
            <a:off x="463948" y="5720090"/>
            <a:ext cx="952234" cy="952234"/>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736"/>
            </a:solidFill>
          </p:spPr>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grpSp>
        <p:nvGrpSpPr>
          <p:cNvPr id="9" name="Group 9"/>
          <p:cNvGrpSpPr/>
          <p:nvPr/>
        </p:nvGrpSpPr>
        <p:grpSpPr>
          <a:xfrm>
            <a:off x="435373" y="7508783"/>
            <a:ext cx="952234" cy="95223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DCD5A"/>
            </a:solidFill>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13" name="Picture 13"/>
          <p:cNvPicPr>
            <a:picLocks noChangeAspect="1"/>
          </p:cNvPicPr>
          <p:nvPr/>
        </p:nvPicPr>
        <p:blipFill>
          <a:blip r:embed="rId6"/>
          <a:srcRect/>
          <a:stretch>
            <a:fillRect/>
          </a:stretch>
        </p:blipFill>
        <p:spPr>
          <a:xfrm>
            <a:off x="4920442" y="268371"/>
            <a:ext cx="2324361" cy="587122"/>
          </a:xfrm>
          <a:prstGeom prst="rect">
            <a:avLst/>
          </a:prstGeom>
        </p:spPr>
      </p:pic>
      <p:sp>
        <p:nvSpPr>
          <p:cNvPr id="15" name="TextBox 15"/>
          <p:cNvSpPr txBox="1"/>
          <p:nvPr/>
        </p:nvSpPr>
        <p:spPr>
          <a:xfrm>
            <a:off x="3775238" y="4883085"/>
            <a:ext cx="9525" cy="173355"/>
          </a:xfrm>
          <a:prstGeom prst="rect">
            <a:avLst/>
          </a:prstGeom>
        </p:spPr>
        <p:txBody>
          <a:bodyPr lIns="0" tIns="0" rIns="0" bIns="0" rtlCol="0" anchor="t">
            <a:spAutoFit/>
          </a:bodyPr>
          <a:lstStyle/>
          <a:p>
            <a:pPr algn="ctr">
              <a:lnSpc>
                <a:spcPts val="1200"/>
              </a:lnSpc>
              <a:spcBef>
                <a:spcPct val="0"/>
              </a:spcBef>
            </a:pPr>
            <a:endParaRPr/>
          </a:p>
        </p:txBody>
      </p:sp>
      <p:sp>
        <p:nvSpPr>
          <p:cNvPr id="16" name="TextBox 16"/>
          <p:cNvSpPr txBox="1"/>
          <p:nvPr/>
        </p:nvSpPr>
        <p:spPr>
          <a:xfrm>
            <a:off x="336687" y="1736595"/>
            <a:ext cx="7175363" cy="1563505"/>
          </a:xfrm>
          <a:prstGeom prst="rect">
            <a:avLst/>
          </a:prstGeom>
        </p:spPr>
        <p:txBody>
          <a:bodyPr wrap="square" lIns="0" tIns="0" rIns="0" bIns="0" rtlCol="0" anchor="t">
            <a:spAutoFit/>
          </a:bodyPr>
          <a:lstStyle/>
          <a:p>
            <a:pPr>
              <a:lnSpc>
                <a:spcPts val="1679"/>
              </a:lnSpc>
            </a:pPr>
            <a:r>
              <a:rPr lang="en-US" sz="1200" dirty="0">
                <a:solidFill>
                  <a:srgbClr val="323B60"/>
                </a:solidFill>
                <a:latin typeface="Maiandra GD" panose="020E0502030308020204" pitchFamily="34" charset="0"/>
              </a:rPr>
              <a:t>Children who regularly miss school without good reason are more likely to become isolated from their friends, underachieve and/or become involved in anti-social behavior.</a:t>
            </a:r>
          </a:p>
          <a:p>
            <a:pPr>
              <a:lnSpc>
                <a:spcPts val="1679"/>
              </a:lnSpc>
            </a:pPr>
            <a:r>
              <a:rPr lang="en-US" sz="1200" dirty="0">
                <a:solidFill>
                  <a:srgbClr val="323B60"/>
                </a:solidFill>
                <a:latin typeface="Maiandra GD" panose="020E0502030308020204" pitchFamily="34" charset="0"/>
              </a:rPr>
              <a:t>We </a:t>
            </a:r>
            <a:r>
              <a:rPr lang="en-US" sz="1200" dirty="0" err="1">
                <a:solidFill>
                  <a:srgbClr val="323B60"/>
                </a:solidFill>
                <a:latin typeface="Maiandra GD" panose="020E0502030308020204" pitchFamily="34" charset="0"/>
              </a:rPr>
              <a:t>colour</a:t>
            </a:r>
            <a:r>
              <a:rPr lang="en-US" sz="1200" dirty="0">
                <a:solidFill>
                  <a:srgbClr val="323B60"/>
                </a:solidFill>
                <a:latin typeface="Maiandra GD" panose="020E0502030308020204" pitchFamily="34" charset="0"/>
              </a:rPr>
              <a:t>-code every child’s attendance, depending on how many days they have attended school. </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Remember, our target is to achieve at least 97%.</a:t>
            </a:r>
          </a:p>
          <a:p>
            <a:pPr algn="ctr">
              <a:lnSpc>
                <a:spcPts val="4480"/>
              </a:lnSpc>
            </a:pPr>
            <a:endParaRPr lang="en-US" sz="1200" dirty="0">
              <a:solidFill>
                <a:srgbClr val="323B60"/>
              </a:solidFill>
              <a:latin typeface="Calibri (MS) Bold"/>
            </a:endParaRPr>
          </a:p>
        </p:txBody>
      </p:sp>
      <p:sp>
        <p:nvSpPr>
          <p:cNvPr id="17" name="TextBox 17"/>
          <p:cNvSpPr txBox="1"/>
          <p:nvPr/>
        </p:nvSpPr>
        <p:spPr>
          <a:xfrm>
            <a:off x="336687" y="2963627"/>
            <a:ext cx="4678852" cy="496697"/>
          </a:xfrm>
          <a:prstGeom prst="rect">
            <a:avLst/>
          </a:prstGeom>
        </p:spPr>
        <p:txBody>
          <a:bodyPr lIns="0" tIns="0" rIns="0" bIns="0" rtlCol="0" anchor="t">
            <a:spAutoFit/>
          </a:bodyPr>
          <a:lstStyle/>
          <a:p>
            <a:pPr>
              <a:lnSpc>
                <a:spcPts val="3903"/>
              </a:lnSpc>
            </a:pPr>
            <a:r>
              <a:rPr lang="en-US" sz="3199" spc="63" dirty="0">
                <a:solidFill>
                  <a:srgbClr val="323B60"/>
                </a:solidFill>
                <a:latin typeface="Anton" panose="020B0604020202020204" charset="0"/>
              </a:rPr>
              <a:t>TRAFFIC LIGHT ZONE </a:t>
            </a:r>
          </a:p>
        </p:txBody>
      </p:sp>
      <p:sp>
        <p:nvSpPr>
          <p:cNvPr id="18" name="TextBox 18"/>
          <p:cNvSpPr txBox="1"/>
          <p:nvPr/>
        </p:nvSpPr>
        <p:spPr>
          <a:xfrm>
            <a:off x="1455267" y="3920620"/>
            <a:ext cx="1848207" cy="1507490"/>
          </a:xfrm>
          <a:prstGeom prst="rect">
            <a:avLst/>
          </a:prstGeom>
        </p:spPr>
        <p:txBody>
          <a:bodyPr lIns="0" tIns="0" rIns="0" bIns="0" rtlCol="0" anchor="t">
            <a:spAutoFit/>
          </a:bodyPr>
          <a:lstStyle/>
          <a:p>
            <a:pPr>
              <a:lnSpc>
                <a:spcPts val="1540"/>
              </a:lnSpc>
            </a:pPr>
            <a:r>
              <a:rPr lang="en-US" sz="1100" dirty="0">
                <a:solidFill>
                  <a:srgbClr val="323B60"/>
                </a:solidFill>
                <a:latin typeface="Calibri (MS) Bold"/>
              </a:rPr>
              <a:t>                    RED ZONE </a:t>
            </a:r>
          </a:p>
          <a:p>
            <a:pPr>
              <a:lnSpc>
                <a:spcPts val="1540"/>
              </a:lnSpc>
            </a:pPr>
            <a:r>
              <a:rPr lang="en-US" sz="1100" dirty="0">
                <a:solidFill>
                  <a:srgbClr val="323B60"/>
                </a:solidFill>
                <a:latin typeface="Calibri (MS)"/>
              </a:rPr>
              <a:t>All pupils whose attendance falls below 91% will be considered for legal monitoring by the Local Authority</a:t>
            </a:r>
          </a:p>
          <a:p>
            <a:pPr>
              <a:lnSpc>
                <a:spcPts val="4480"/>
              </a:lnSpc>
            </a:pPr>
            <a:endParaRPr lang="en-US" sz="1100" dirty="0">
              <a:solidFill>
                <a:srgbClr val="323B60"/>
              </a:solidFill>
              <a:latin typeface="Calibri (MS)"/>
            </a:endParaRPr>
          </a:p>
        </p:txBody>
      </p:sp>
      <p:sp>
        <p:nvSpPr>
          <p:cNvPr id="19" name="TextBox 19"/>
          <p:cNvSpPr txBox="1"/>
          <p:nvPr/>
        </p:nvSpPr>
        <p:spPr>
          <a:xfrm>
            <a:off x="1416182" y="5660860"/>
            <a:ext cx="1887292" cy="2259965"/>
          </a:xfrm>
          <a:prstGeom prst="rect">
            <a:avLst/>
          </a:prstGeom>
        </p:spPr>
        <p:txBody>
          <a:bodyPr lIns="0" tIns="0" rIns="0" bIns="0" rtlCol="0" anchor="t">
            <a:spAutoFit/>
          </a:bodyPr>
          <a:lstStyle/>
          <a:p>
            <a:pPr>
              <a:lnSpc>
                <a:spcPts val="1540"/>
              </a:lnSpc>
            </a:pPr>
            <a:r>
              <a:rPr lang="en-US" sz="1100" dirty="0">
                <a:solidFill>
                  <a:srgbClr val="000000"/>
                </a:solidFill>
                <a:latin typeface="Calibri (MS) Bold"/>
              </a:rPr>
              <a:t>  </a:t>
            </a:r>
            <a:r>
              <a:rPr lang="en-US" sz="1100" dirty="0">
                <a:solidFill>
                  <a:srgbClr val="323B60"/>
                </a:solidFill>
                <a:latin typeface="Calibri (MS) Bold"/>
              </a:rPr>
              <a:t>                AMBER ZONE </a:t>
            </a:r>
          </a:p>
          <a:p>
            <a:pPr>
              <a:lnSpc>
                <a:spcPts val="1540"/>
              </a:lnSpc>
            </a:pPr>
            <a:r>
              <a:rPr lang="en-US" sz="1100" dirty="0">
                <a:solidFill>
                  <a:srgbClr val="323B60"/>
                </a:solidFill>
                <a:latin typeface="Calibri (MS)"/>
              </a:rPr>
              <a:t>Those pupils who have fallen between 91%-96% are in the Amber Zone. Those in this zone are automatically monitored by school. </a:t>
            </a:r>
          </a:p>
          <a:p>
            <a:pPr algn="ctr">
              <a:lnSpc>
                <a:spcPts val="4480"/>
              </a:lnSpc>
            </a:pPr>
            <a:r>
              <a:rPr lang="en-US" sz="3200" dirty="0">
                <a:solidFill>
                  <a:srgbClr val="000000"/>
                </a:solidFill>
                <a:latin typeface="Canva Sans"/>
              </a:rPr>
              <a:t> </a:t>
            </a:r>
          </a:p>
          <a:p>
            <a:pPr algn="ctr">
              <a:lnSpc>
                <a:spcPts val="4480"/>
              </a:lnSpc>
            </a:pPr>
            <a:endParaRPr lang="en-US" sz="3200" dirty="0">
              <a:solidFill>
                <a:srgbClr val="000000"/>
              </a:solidFill>
              <a:latin typeface="Canva Sans"/>
            </a:endParaRPr>
          </a:p>
        </p:txBody>
      </p:sp>
      <p:sp>
        <p:nvSpPr>
          <p:cNvPr id="20" name="TextBox 20"/>
          <p:cNvSpPr txBox="1"/>
          <p:nvPr/>
        </p:nvSpPr>
        <p:spPr>
          <a:xfrm>
            <a:off x="1410253" y="7461158"/>
            <a:ext cx="2056538" cy="2069465"/>
          </a:xfrm>
          <a:prstGeom prst="rect">
            <a:avLst/>
          </a:prstGeom>
        </p:spPr>
        <p:txBody>
          <a:bodyPr lIns="0" tIns="0" rIns="0" bIns="0" rtlCol="0" anchor="t">
            <a:spAutoFit/>
          </a:bodyPr>
          <a:lstStyle/>
          <a:p>
            <a:pPr>
              <a:lnSpc>
                <a:spcPts val="1540"/>
              </a:lnSpc>
            </a:pPr>
            <a:r>
              <a:rPr lang="en-US" sz="1100">
                <a:solidFill>
                  <a:srgbClr val="323B60"/>
                </a:solidFill>
                <a:latin typeface="Calibri (MS) Bold"/>
              </a:rPr>
              <a:t>                 GREEN ZONE</a:t>
            </a:r>
          </a:p>
          <a:p>
            <a:pPr>
              <a:lnSpc>
                <a:spcPts val="1540"/>
              </a:lnSpc>
            </a:pPr>
            <a:r>
              <a:rPr lang="en-US" sz="1100">
                <a:solidFill>
                  <a:srgbClr val="323B60"/>
                </a:solidFill>
                <a:latin typeface="Calibri (MS)"/>
              </a:rPr>
              <a:t>All pupils whose attendance is </a:t>
            </a:r>
            <a:r>
              <a:rPr lang="en-US" sz="1100">
                <a:solidFill>
                  <a:srgbClr val="323B60"/>
                </a:solidFill>
                <a:latin typeface="Calibri (MS) Bold"/>
              </a:rPr>
              <a:t>97%</a:t>
            </a:r>
            <a:r>
              <a:rPr lang="en-US" sz="1100">
                <a:solidFill>
                  <a:srgbClr val="323B60"/>
                </a:solidFill>
                <a:latin typeface="Calibri (MS)"/>
              </a:rPr>
              <a:t> and above are part of the green zone. As Green a pupil you are more likely to achieve.</a:t>
            </a:r>
          </a:p>
          <a:p>
            <a:pPr>
              <a:lnSpc>
                <a:spcPts val="4480"/>
              </a:lnSpc>
            </a:pPr>
            <a:r>
              <a:rPr lang="en-US" sz="3200">
                <a:solidFill>
                  <a:srgbClr val="000000"/>
                </a:solidFill>
                <a:latin typeface="Canva Sans"/>
              </a:rPr>
              <a:t> </a:t>
            </a:r>
          </a:p>
          <a:p>
            <a:pPr algn="ctr">
              <a:lnSpc>
                <a:spcPts val="4480"/>
              </a:lnSpc>
            </a:pPr>
            <a:endParaRPr lang="en-US" sz="3200">
              <a:solidFill>
                <a:srgbClr val="000000"/>
              </a:solidFill>
              <a:latin typeface="Canva Sans"/>
            </a:endParaRPr>
          </a:p>
        </p:txBody>
      </p:sp>
      <p:sp>
        <p:nvSpPr>
          <p:cNvPr id="21" name="TextBox 21"/>
          <p:cNvSpPr txBox="1"/>
          <p:nvPr/>
        </p:nvSpPr>
        <p:spPr>
          <a:xfrm>
            <a:off x="336687" y="9052312"/>
            <a:ext cx="3130104" cy="478311"/>
          </a:xfrm>
          <a:prstGeom prst="rect">
            <a:avLst/>
          </a:prstGeom>
        </p:spPr>
        <p:txBody>
          <a:bodyPr lIns="0" tIns="0" rIns="0" bIns="0" rtlCol="0" anchor="t">
            <a:spAutoFit/>
          </a:bodyPr>
          <a:lstStyle/>
          <a:p>
            <a:pPr algn="ctr">
              <a:lnSpc>
                <a:spcPts val="1986"/>
              </a:lnSpc>
              <a:spcBef>
                <a:spcPct val="0"/>
              </a:spcBef>
            </a:pPr>
            <a:r>
              <a:rPr lang="en-US" sz="1418">
                <a:solidFill>
                  <a:srgbClr val="323B60"/>
                </a:solidFill>
                <a:latin typeface="Anton"/>
              </a:rPr>
              <a:t>STUDENTS WITH RED AND AMBER ATTENDANCE ARE FAR MORE LIKELY TO UNDERACHIEVE...</a:t>
            </a:r>
          </a:p>
        </p:txBody>
      </p:sp>
      <p:sp>
        <p:nvSpPr>
          <p:cNvPr id="22" name="TextBox 22"/>
          <p:cNvSpPr txBox="1"/>
          <p:nvPr/>
        </p:nvSpPr>
        <p:spPr>
          <a:xfrm>
            <a:off x="3775238" y="4592495"/>
            <a:ext cx="9525" cy="240186"/>
          </a:xfrm>
          <a:prstGeom prst="rect">
            <a:avLst/>
          </a:prstGeom>
        </p:spPr>
        <p:txBody>
          <a:bodyPr lIns="0" tIns="0" rIns="0" bIns="0" rtlCol="0" anchor="t">
            <a:spAutoFit/>
          </a:bodyPr>
          <a:lstStyle/>
          <a:p>
            <a:pPr algn="ctr">
              <a:lnSpc>
                <a:spcPts val="1986"/>
              </a:lnSpc>
              <a:spcBef>
                <a:spcPct val="0"/>
              </a:spcBef>
            </a:pPr>
            <a:endParaRPr/>
          </a:p>
        </p:txBody>
      </p:sp>
      <p:sp>
        <p:nvSpPr>
          <p:cNvPr id="23" name="TextBox 23"/>
          <p:cNvSpPr txBox="1"/>
          <p:nvPr/>
        </p:nvSpPr>
        <p:spPr>
          <a:xfrm>
            <a:off x="3984906" y="2864514"/>
            <a:ext cx="2980675" cy="1380238"/>
          </a:xfrm>
          <a:prstGeom prst="rect">
            <a:avLst/>
          </a:prstGeom>
        </p:spPr>
        <p:txBody>
          <a:bodyPr lIns="0" tIns="0" rIns="0" bIns="0" rtlCol="0" anchor="t">
            <a:spAutoFit/>
          </a:bodyPr>
          <a:lstStyle/>
          <a:p>
            <a:pPr>
              <a:lnSpc>
                <a:spcPts val="1299"/>
              </a:lnSpc>
            </a:pPr>
            <a:r>
              <a:rPr lang="en-US" sz="1299" dirty="0">
                <a:solidFill>
                  <a:srgbClr val="323B60"/>
                </a:solidFill>
                <a:latin typeface="Calibri (MS) Bold"/>
              </a:rPr>
              <a:t>If your child has 90% attendance, they will have the equivalent of:</a:t>
            </a:r>
          </a:p>
          <a:p>
            <a:pPr marL="280669" lvl="1" indent="-140335">
              <a:lnSpc>
                <a:spcPts val="1377"/>
              </a:lnSpc>
              <a:buFont typeface="Arial"/>
              <a:buChar char="•"/>
            </a:pPr>
            <a:r>
              <a:rPr lang="en-US" sz="1299" dirty="0">
                <a:solidFill>
                  <a:srgbClr val="323B60"/>
                </a:solidFill>
                <a:latin typeface="Calibri (MS)"/>
              </a:rPr>
              <a:t>½ day off per week</a:t>
            </a:r>
          </a:p>
          <a:p>
            <a:pPr marL="280669" lvl="1" indent="-140335">
              <a:lnSpc>
                <a:spcPts val="1377"/>
              </a:lnSpc>
              <a:buFont typeface="Arial"/>
              <a:buChar char="•"/>
            </a:pPr>
            <a:r>
              <a:rPr lang="en-US" sz="1299" dirty="0">
                <a:solidFill>
                  <a:srgbClr val="323B60"/>
                </a:solidFill>
                <a:latin typeface="Calibri (MS)"/>
              </a:rPr>
              <a:t>19 days off per year</a:t>
            </a:r>
          </a:p>
          <a:p>
            <a:pPr marL="280669" lvl="1" indent="-140335">
              <a:lnSpc>
                <a:spcPts val="1377"/>
              </a:lnSpc>
              <a:buFont typeface="Arial"/>
              <a:buChar char="•"/>
            </a:pPr>
            <a:r>
              <a:rPr lang="en-US" sz="1299" dirty="0">
                <a:solidFill>
                  <a:srgbClr val="323B60"/>
                </a:solidFill>
                <a:latin typeface="Calibri (MS)"/>
              </a:rPr>
              <a:t>247 days off over their school career of 13 academic years, the equivalent to over 1 year of lost education!</a:t>
            </a:r>
          </a:p>
          <a:p>
            <a:pPr>
              <a:lnSpc>
                <a:spcPts val="1377"/>
              </a:lnSpc>
            </a:pPr>
            <a:endParaRPr lang="en-US" sz="1299" dirty="0">
              <a:solidFill>
                <a:srgbClr val="323B60"/>
              </a:solidFill>
              <a:latin typeface="Calibri (MS)"/>
            </a:endParaRPr>
          </a:p>
        </p:txBody>
      </p:sp>
      <p:sp>
        <p:nvSpPr>
          <p:cNvPr id="24" name="TextBox 24"/>
          <p:cNvSpPr txBox="1"/>
          <p:nvPr/>
        </p:nvSpPr>
        <p:spPr>
          <a:xfrm>
            <a:off x="4825968" y="5660860"/>
            <a:ext cx="1513848" cy="1308050"/>
          </a:xfrm>
          <a:prstGeom prst="rect">
            <a:avLst/>
          </a:prstGeom>
        </p:spPr>
        <p:txBody>
          <a:bodyPr wrap="square" lIns="0" tIns="0" rIns="0" bIns="0" rtlCol="0" anchor="t">
            <a:spAutoFit/>
          </a:bodyPr>
          <a:lstStyle/>
          <a:p>
            <a:pPr algn="ctr">
              <a:lnSpc>
                <a:spcPts val="1679"/>
              </a:lnSpc>
              <a:spcBef>
                <a:spcPct val="0"/>
              </a:spcBef>
            </a:pPr>
            <a:r>
              <a:rPr lang="en-US" sz="1200" dirty="0">
                <a:solidFill>
                  <a:srgbClr val="323B60"/>
                </a:solidFill>
                <a:latin typeface="Calibri (MS)"/>
              </a:rPr>
              <a:t>RESEARCH SHOWS THAT PUPILS WHO ATTEND SCHOOL REGULARLY ARE MORE LIKELY TO DO WELL IN THE FUTURE</a:t>
            </a:r>
          </a:p>
        </p:txBody>
      </p:sp>
      <p:sp>
        <p:nvSpPr>
          <p:cNvPr id="27" name="TextBox 27"/>
          <p:cNvSpPr txBox="1"/>
          <p:nvPr/>
        </p:nvSpPr>
        <p:spPr>
          <a:xfrm>
            <a:off x="4907742" y="7956016"/>
            <a:ext cx="1524514" cy="1308050"/>
          </a:xfrm>
          <a:prstGeom prst="rect">
            <a:avLst/>
          </a:prstGeom>
        </p:spPr>
        <p:txBody>
          <a:bodyPr wrap="square" lIns="0" tIns="0" rIns="0" bIns="0" rtlCol="0" anchor="t">
            <a:spAutoFit/>
          </a:bodyPr>
          <a:lstStyle/>
          <a:p>
            <a:pPr algn="ctr">
              <a:lnSpc>
                <a:spcPts val="1679"/>
              </a:lnSpc>
              <a:spcBef>
                <a:spcPct val="0"/>
              </a:spcBef>
            </a:pPr>
            <a:r>
              <a:rPr lang="en-US" sz="1200" dirty="0">
                <a:solidFill>
                  <a:srgbClr val="323B60"/>
                </a:solidFill>
                <a:latin typeface="Calibri (MS)"/>
              </a:rPr>
              <a:t>IF YOU TAKE YOUR CHILD ON A 2 WEEK HOLIDAY IN TERM TIME, ATTENDANCE FOR THE YEAR IMMEDIATELY DROPS TO 95%.</a:t>
            </a:r>
          </a:p>
        </p:txBody>
      </p:sp>
      <p:sp>
        <p:nvSpPr>
          <p:cNvPr id="29" name="TextBox 29"/>
          <p:cNvSpPr txBox="1"/>
          <p:nvPr/>
        </p:nvSpPr>
        <p:spPr>
          <a:xfrm>
            <a:off x="3618555" y="4290371"/>
            <a:ext cx="3600775" cy="753745"/>
          </a:xfrm>
          <a:prstGeom prst="rect">
            <a:avLst/>
          </a:prstGeom>
        </p:spPr>
        <p:txBody>
          <a:bodyPr lIns="0" tIns="0" rIns="0" bIns="0" rtlCol="0" anchor="t">
            <a:spAutoFit/>
          </a:bodyPr>
          <a:lstStyle/>
          <a:p>
            <a:pPr algn="ctr">
              <a:lnSpc>
                <a:spcPts val="1679"/>
              </a:lnSpc>
            </a:pPr>
            <a:r>
              <a:rPr lang="en-US" sz="1200" dirty="0">
                <a:solidFill>
                  <a:srgbClr val="323B60"/>
                </a:solidFill>
                <a:latin typeface="Calibri (MS) Bold"/>
              </a:rPr>
              <a:t>Consider what this means for attendance lower that 90%</a:t>
            </a:r>
          </a:p>
          <a:p>
            <a:pPr algn="ctr">
              <a:lnSpc>
                <a:spcPts val="4480"/>
              </a:lnSpc>
            </a:pPr>
            <a:endParaRPr lang="en-US" sz="1200" dirty="0">
              <a:solidFill>
                <a:srgbClr val="323B60"/>
              </a:solidFill>
              <a:latin typeface="Calibri (MS) Bold"/>
            </a:endParaRPr>
          </a:p>
        </p:txBody>
      </p:sp>
      <p:grpSp>
        <p:nvGrpSpPr>
          <p:cNvPr id="34" name="Group 33">
            <a:extLst>
              <a:ext uri="{FF2B5EF4-FFF2-40B4-BE49-F238E27FC236}">
                <a16:creationId xmlns:a16="http://schemas.microsoft.com/office/drawing/2014/main" id="{744BA9A7-79A9-4A2A-94FC-A3D1FFA4A6B7}"/>
              </a:ext>
            </a:extLst>
          </p:cNvPr>
          <p:cNvGrpSpPr/>
          <p:nvPr/>
        </p:nvGrpSpPr>
        <p:grpSpPr>
          <a:xfrm>
            <a:off x="273051" y="45597"/>
            <a:ext cx="4639336" cy="1402798"/>
            <a:chOff x="273051" y="45597"/>
            <a:chExt cx="4639336" cy="1402798"/>
          </a:xfrm>
        </p:grpSpPr>
        <p:pic>
          <p:nvPicPr>
            <p:cNvPr id="35" name="Picture 34">
              <a:extLst>
                <a:ext uri="{FF2B5EF4-FFF2-40B4-BE49-F238E27FC236}">
                  <a16:creationId xmlns:a16="http://schemas.microsoft.com/office/drawing/2014/main" id="{F1B0E571-CEC3-4AAD-9FBF-9B6C28708A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36" name="Rectangle 35">
              <a:extLst>
                <a:ext uri="{FF2B5EF4-FFF2-40B4-BE49-F238E27FC236}">
                  <a16:creationId xmlns:a16="http://schemas.microsoft.com/office/drawing/2014/main" id="{282D24C1-F424-4040-BFE1-55CFB52DB106}"/>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8490" y="8437335"/>
            <a:ext cx="1977367" cy="2068852"/>
            <a:chOff x="0" y="0"/>
            <a:chExt cx="708644" cy="741430"/>
          </a:xfrm>
        </p:grpSpPr>
        <p:sp>
          <p:nvSpPr>
            <p:cNvPr id="3" name="Freeform 3"/>
            <p:cNvSpPr/>
            <p:nvPr/>
          </p:nvSpPr>
          <p:spPr>
            <a:xfrm>
              <a:off x="0" y="0"/>
              <a:ext cx="708644" cy="741430"/>
            </a:xfrm>
            <a:custGeom>
              <a:avLst/>
              <a:gdLst/>
              <a:ahLst/>
              <a:cxnLst/>
              <a:rect l="l" t="t" r="r" b="b"/>
              <a:pathLst>
                <a:path w="708644" h="741430">
                  <a:moveTo>
                    <a:pt x="0" y="0"/>
                  </a:moveTo>
                  <a:lnTo>
                    <a:pt x="708644" y="0"/>
                  </a:lnTo>
                  <a:lnTo>
                    <a:pt x="708644" y="741430"/>
                  </a:lnTo>
                  <a:lnTo>
                    <a:pt x="0" y="741430"/>
                  </a:lnTo>
                  <a:close/>
                </a:path>
              </a:pathLst>
            </a:custGeom>
            <a:solidFill>
              <a:srgbClr val="323B60">
                <a:alpha val="29804"/>
              </a:srgbClr>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grpSp>
        <p:nvGrpSpPr>
          <p:cNvPr id="5" name="Group 5"/>
          <p:cNvGrpSpPr/>
          <p:nvPr/>
        </p:nvGrpSpPr>
        <p:grpSpPr>
          <a:xfrm>
            <a:off x="2646000" y="8468000"/>
            <a:ext cx="1931906" cy="2268000"/>
            <a:chOff x="0" y="0"/>
            <a:chExt cx="692352" cy="812800"/>
          </a:xfrm>
        </p:grpSpPr>
        <p:sp>
          <p:nvSpPr>
            <p:cNvPr id="6" name="Freeform 6"/>
            <p:cNvSpPr/>
            <p:nvPr/>
          </p:nvSpPr>
          <p:spPr>
            <a:xfrm>
              <a:off x="0" y="0"/>
              <a:ext cx="692352" cy="812800"/>
            </a:xfrm>
            <a:custGeom>
              <a:avLst/>
              <a:gdLst/>
              <a:ahLst/>
              <a:cxnLst/>
              <a:rect l="l" t="t" r="r" b="b"/>
              <a:pathLst>
                <a:path w="692352" h="812800">
                  <a:moveTo>
                    <a:pt x="0" y="0"/>
                  </a:moveTo>
                  <a:lnTo>
                    <a:pt x="692352" y="0"/>
                  </a:lnTo>
                  <a:lnTo>
                    <a:pt x="692352" y="812800"/>
                  </a:lnTo>
                  <a:lnTo>
                    <a:pt x="0" y="812800"/>
                  </a:lnTo>
                  <a:close/>
                </a:path>
              </a:pathLst>
            </a:custGeom>
            <a:solidFill>
              <a:srgbClr val="5271FF">
                <a:alpha val="30980"/>
              </a:srgbClr>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pic>
        <p:nvPicPr>
          <p:cNvPr id="29"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37075" y="9474370"/>
            <a:ext cx="5086286" cy="1345073"/>
          </a:xfrm>
          <a:prstGeom prst="rect">
            <a:avLst/>
          </a:prstGeom>
        </p:spPr>
      </p:pic>
      <p:pic>
        <p:nvPicPr>
          <p:cNvPr id="30"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3194050" y="9568839"/>
            <a:ext cx="4389222" cy="122681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41036" y="695261"/>
            <a:ext cx="4930065" cy="850436"/>
          </a:xfrm>
          <a:prstGeom prst="rect">
            <a:avLst/>
          </a:prstGeom>
        </p:spPr>
      </p:pic>
      <p:pic>
        <p:nvPicPr>
          <p:cNvPr id="11" name="Picture 11"/>
          <p:cNvPicPr>
            <a:picLocks noChangeAspect="1"/>
          </p:cNvPicPr>
          <p:nvPr/>
        </p:nvPicPr>
        <p:blipFill>
          <a:blip r:embed="rId6"/>
          <a:srcRect/>
          <a:stretch>
            <a:fillRect/>
          </a:stretch>
        </p:blipFill>
        <p:spPr>
          <a:xfrm>
            <a:off x="4920442" y="268371"/>
            <a:ext cx="2324361" cy="587122"/>
          </a:xfrm>
          <a:prstGeom prst="rect">
            <a:avLst/>
          </a:prstGeom>
        </p:spPr>
      </p:pic>
      <p:sp>
        <p:nvSpPr>
          <p:cNvPr id="12" name="TextBox 12"/>
          <p:cNvSpPr txBox="1"/>
          <p:nvPr/>
        </p:nvSpPr>
        <p:spPr>
          <a:xfrm>
            <a:off x="328001" y="3051681"/>
            <a:ext cx="4672089" cy="3251980"/>
          </a:xfrm>
          <a:prstGeom prst="rect">
            <a:avLst/>
          </a:prstGeom>
        </p:spPr>
        <p:txBody>
          <a:bodyPr lIns="0" tIns="0" rIns="0" bIns="0" rtlCol="0" anchor="t">
            <a:spAutoFit/>
          </a:bodyPr>
          <a:lstStyle/>
          <a:p>
            <a:pPr algn="ctr">
              <a:lnSpc>
                <a:spcPts val="1679"/>
              </a:lnSpc>
            </a:pPr>
            <a:endParaRPr dirty="0"/>
          </a:p>
          <a:p>
            <a:pPr algn="ctr">
              <a:lnSpc>
                <a:spcPts val="1679"/>
              </a:lnSpc>
            </a:pPr>
            <a:endParaRPr dirty="0"/>
          </a:p>
          <a:p>
            <a:pPr algn="ctr">
              <a:lnSpc>
                <a:spcPts val="1679"/>
              </a:lnSpc>
            </a:pPr>
            <a:endParaRPr dirty="0"/>
          </a:p>
          <a:p>
            <a:pPr>
              <a:lnSpc>
                <a:spcPts val="1679"/>
              </a:lnSpc>
            </a:pPr>
            <a:r>
              <a:rPr lang="en-US" sz="1200" dirty="0">
                <a:solidFill>
                  <a:srgbClr val="323B60"/>
                </a:solidFill>
                <a:latin typeface="Maiandra GD" panose="020E0502030308020204" pitchFamily="34" charset="0"/>
              </a:rPr>
              <a:t>In law, you must ask for permission for your children to miss school.</a:t>
            </a:r>
          </a:p>
          <a:p>
            <a:pPr>
              <a:lnSpc>
                <a:spcPts val="1679"/>
              </a:lnSpc>
            </a:pPr>
            <a:r>
              <a:rPr lang="en-US" sz="1200" dirty="0">
                <a:solidFill>
                  <a:srgbClr val="323B60"/>
                </a:solidFill>
                <a:latin typeface="Maiandra GD" panose="020E0502030308020204" pitchFamily="34" charset="0"/>
              </a:rPr>
              <a:t>Holidays in term time will not be authorized unless the Head Teacher feels there are exceptional circumstances. A £60 penalty notice per parent, per child could be incurred. If your holiday is 5 days (10 sessions) or more, you will receive a letter from the Local Authority warning you of the risk of a fixed penalty notice. However, they will only issue one warning and any further holidays taken during term time will result in a fine.</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Any absences for external Sporting / Performance Events which are held during the school day, but not as part of school’s curriculum, will be recorded as unauthorized absence.</a:t>
            </a:r>
          </a:p>
        </p:txBody>
      </p:sp>
      <p:sp>
        <p:nvSpPr>
          <p:cNvPr id="13" name="TextBox 13"/>
          <p:cNvSpPr txBox="1"/>
          <p:nvPr/>
        </p:nvSpPr>
        <p:spPr>
          <a:xfrm>
            <a:off x="328001" y="2730610"/>
            <a:ext cx="6804000" cy="590611"/>
          </a:xfrm>
          <a:prstGeom prst="rect">
            <a:avLst/>
          </a:prstGeom>
        </p:spPr>
        <p:txBody>
          <a:bodyPr lIns="0" tIns="0" rIns="0" bIns="0" rtlCol="0" anchor="t">
            <a:spAutoFit/>
          </a:bodyPr>
          <a:lstStyle/>
          <a:p>
            <a:pPr algn="ctr">
              <a:lnSpc>
                <a:spcPts val="2406"/>
              </a:lnSpc>
              <a:spcBef>
                <a:spcPct val="0"/>
              </a:spcBef>
            </a:pPr>
            <a:r>
              <a:rPr lang="en-US" sz="1718" dirty="0">
                <a:solidFill>
                  <a:srgbClr val="323B60"/>
                </a:solidFill>
                <a:latin typeface="Maiandra GD" panose="020E0502030308020204" pitchFamily="34" charset="0"/>
              </a:rPr>
              <a:t>PLEASE THINK CAREFULLY BEFORE TAKING YOUR CHILD OUT OF SCHOOL DURING TERM TIME</a:t>
            </a: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0442" y="3296178"/>
            <a:ext cx="2601845" cy="2628126"/>
          </a:xfrm>
          <a:prstGeom prst="rect">
            <a:avLst/>
          </a:prstGeom>
        </p:spPr>
      </p:pic>
      <p:grpSp>
        <p:nvGrpSpPr>
          <p:cNvPr id="15" name="Group 15"/>
          <p:cNvGrpSpPr>
            <a:grpSpLocks noChangeAspect="1"/>
          </p:cNvGrpSpPr>
          <p:nvPr/>
        </p:nvGrpSpPr>
        <p:grpSpPr>
          <a:xfrm>
            <a:off x="5218900" y="3597294"/>
            <a:ext cx="2025903" cy="2025895"/>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0921" r="-20921"/>
              </a:stretch>
            </a:blipFill>
          </p:spPr>
        </p:sp>
      </p:grpSp>
      <p:grpSp>
        <p:nvGrpSpPr>
          <p:cNvPr id="17" name="Group 17"/>
          <p:cNvGrpSpPr/>
          <p:nvPr/>
        </p:nvGrpSpPr>
        <p:grpSpPr>
          <a:xfrm>
            <a:off x="528701" y="6297801"/>
            <a:ext cx="1977367" cy="2059800"/>
            <a:chOff x="0" y="0"/>
            <a:chExt cx="708644" cy="738186"/>
          </a:xfrm>
        </p:grpSpPr>
        <p:sp>
          <p:nvSpPr>
            <p:cNvPr id="18" name="Freeform 18"/>
            <p:cNvSpPr/>
            <p:nvPr/>
          </p:nvSpPr>
          <p:spPr>
            <a:xfrm>
              <a:off x="0" y="0"/>
              <a:ext cx="708644" cy="738186"/>
            </a:xfrm>
            <a:custGeom>
              <a:avLst/>
              <a:gdLst/>
              <a:ahLst/>
              <a:cxnLst/>
              <a:rect l="l" t="t" r="r" b="b"/>
              <a:pathLst>
                <a:path w="708644" h="738186">
                  <a:moveTo>
                    <a:pt x="0" y="0"/>
                  </a:moveTo>
                  <a:lnTo>
                    <a:pt x="708644" y="0"/>
                  </a:lnTo>
                  <a:lnTo>
                    <a:pt x="708644" y="738186"/>
                  </a:lnTo>
                  <a:lnTo>
                    <a:pt x="0" y="738186"/>
                  </a:lnTo>
                  <a:close/>
                </a:path>
              </a:pathLst>
            </a:custGeom>
            <a:solidFill>
              <a:srgbClr val="D1A634">
                <a:alpha val="33725"/>
              </a:srgbClr>
            </a:solidFill>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grpSp>
        <p:nvGrpSpPr>
          <p:cNvPr id="20" name="Group 20"/>
          <p:cNvGrpSpPr/>
          <p:nvPr/>
        </p:nvGrpSpPr>
        <p:grpSpPr>
          <a:xfrm>
            <a:off x="2664046" y="6297801"/>
            <a:ext cx="1913860" cy="2059800"/>
            <a:chOff x="0" y="0"/>
            <a:chExt cx="685884" cy="738186"/>
          </a:xfrm>
        </p:grpSpPr>
        <p:sp>
          <p:nvSpPr>
            <p:cNvPr id="21" name="Freeform 21"/>
            <p:cNvSpPr/>
            <p:nvPr/>
          </p:nvSpPr>
          <p:spPr>
            <a:xfrm>
              <a:off x="0" y="0"/>
              <a:ext cx="685884" cy="738186"/>
            </a:xfrm>
            <a:custGeom>
              <a:avLst/>
              <a:gdLst/>
              <a:ahLst/>
              <a:cxnLst/>
              <a:rect l="l" t="t" r="r" b="b"/>
              <a:pathLst>
                <a:path w="685884" h="738186">
                  <a:moveTo>
                    <a:pt x="0" y="0"/>
                  </a:moveTo>
                  <a:lnTo>
                    <a:pt x="685884" y="0"/>
                  </a:lnTo>
                  <a:lnTo>
                    <a:pt x="685884" y="738186"/>
                  </a:lnTo>
                  <a:lnTo>
                    <a:pt x="0" y="738186"/>
                  </a:lnTo>
                  <a:close/>
                </a:path>
              </a:pathLst>
            </a:custGeom>
            <a:solidFill>
              <a:srgbClr val="145DA0">
                <a:alpha val="37647"/>
              </a:srgbClr>
            </a:solidFill>
          </p:spPr>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45657" y="6786628"/>
            <a:ext cx="1951414" cy="1986172"/>
          </a:xfrm>
          <a:prstGeom prst="rect">
            <a:avLst/>
          </a:prstGeom>
        </p:spPr>
      </p:pic>
      <p:sp>
        <p:nvSpPr>
          <p:cNvPr id="24" name="TextBox 24"/>
          <p:cNvSpPr txBox="1"/>
          <p:nvPr/>
        </p:nvSpPr>
        <p:spPr>
          <a:xfrm>
            <a:off x="789049" y="1832085"/>
            <a:ext cx="6342952" cy="718145"/>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Holidays and Sporting Events</a:t>
            </a:r>
          </a:p>
        </p:txBody>
      </p:sp>
      <p:sp>
        <p:nvSpPr>
          <p:cNvPr id="25" name="TextBox 25"/>
          <p:cNvSpPr txBox="1"/>
          <p:nvPr/>
        </p:nvSpPr>
        <p:spPr>
          <a:xfrm>
            <a:off x="644286" y="6571416"/>
            <a:ext cx="1746198"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THERE ARE 190 STATUTORY SCHOOL DAYS IN ONE YEAR. THAT MEANS THERE ARE 175 DAYS (WEEKENDS AND SCHOOL HOLIDAYS) AVAILABLE TO USE FOR HOLIDAYS.</a:t>
            </a:r>
          </a:p>
        </p:txBody>
      </p:sp>
      <p:sp>
        <p:nvSpPr>
          <p:cNvPr id="26" name="TextBox 26"/>
          <p:cNvSpPr txBox="1"/>
          <p:nvPr/>
        </p:nvSpPr>
        <p:spPr>
          <a:xfrm>
            <a:off x="622392" y="8715650"/>
            <a:ext cx="1729564" cy="1395730"/>
          </a:xfrm>
          <a:prstGeom prst="rect">
            <a:avLst/>
          </a:prstGeom>
        </p:spPr>
        <p:txBody>
          <a:bodyPr lIns="0" tIns="0" rIns="0" bIns="0" rtlCol="0" anchor="t">
            <a:spAutoFit/>
          </a:bodyPr>
          <a:lstStyle/>
          <a:p>
            <a:pPr algn="ctr">
              <a:lnSpc>
                <a:spcPts val="1819"/>
              </a:lnSpc>
              <a:spcBef>
                <a:spcPct val="0"/>
              </a:spcBef>
            </a:pPr>
            <a:r>
              <a:rPr lang="en-US" sz="1299" dirty="0">
                <a:solidFill>
                  <a:srgbClr val="323B60"/>
                </a:solidFill>
                <a:latin typeface="Calibri (MS) Bold"/>
              </a:rPr>
              <a:t>THERE IS NO AUTOMATIC ENTITLEMENT IN LAW TO TIME OFF IN SCHOOL TIME TO GO ON HOLIDAY. </a:t>
            </a:r>
          </a:p>
        </p:txBody>
      </p:sp>
      <p:sp>
        <p:nvSpPr>
          <p:cNvPr id="27" name="TextBox 27"/>
          <p:cNvSpPr txBox="1"/>
          <p:nvPr/>
        </p:nvSpPr>
        <p:spPr>
          <a:xfrm>
            <a:off x="2773071" y="6571416"/>
            <a:ext cx="1695810"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ANY PERIOD TAKEN WITHOUT AGREEMENT FROM THE SCHOOL WILL BE CLASSED AS UNAUTHORISED AND MAY ATTRACT A PENALTY NOTICE.</a:t>
            </a:r>
          </a:p>
        </p:txBody>
      </p:sp>
      <p:sp>
        <p:nvSpPr>
          <p:cNvPr id="28" name="TextBox 28"/>
          <p:cNvSpPr txBox="1"/>
          <p:nvPr/>
        </p:nvSpPr>
        <p:spPr>
          <a:xfrm>
            <a:off x="2853261" y="8624301"/>
            <a:ext cx="1517385"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A 2 WEEK HOLIDAY IN SCHOOL TIME MEANS YOUR CHILD HAS APPROXIMATELY 50 HOURS OF MISSED WORK TO CATCH UP ON!</a:t>
            </a:r>
          </a:p>
        </p:txBody>
      </p:sp>
      <p:grpSp>
        <p:nvGrpSpPr>
          <p:cNvPr id="31" name="Group 30">
            <a:extLst>
              <a:ext uri="{FF2B5EF4-FFF2-40B4-BE49-F238E27FC236}">
                <a16:creationId xmlns:a16="http://schemas.microsoft.com/office/drawing/2014/main" id="{A75E2B20-4097-40A2-A888-2772E6152384}"/>
              </a:ext>
            </a:extLst>
          </p:cNvPr>
          <p:cNvGrpSpPr/>
          <p:nvPr/>
        </p:nvGrpSpPr>
        <p:grpSpPr>
          <a:xfrm>
            <a:off x="273051" y="45597"/>
            <a:ext cx="4639336" cy="1402798"/>
            <a:chOff x="273051" y="45597"/>
            <a:chExt cx="4639336" cy="1402798"/>
          </a:xfrm>
        </p:grpSpPr>
        <p:pic>
          <p:nvPicPr>
            <p:cNvPr id="32" name="Picture 31">
              <a:extLst>
                <a:ext uri="{FF2B5EF4-FFF2-40B4-BE49-F238E27FC236}">
                  <a16:creationId xmlns:a16="http://schemas.microsoft.com/office/drawing/2014/main" id="{952DD3CF-D724-4C2C-944A-AF05B5CCEC8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33" name="Rectangle 32">
              <a:extLst>
                <a:ext uri="{FF2B5EF4-FFF2-40B4-BE49-F238E27FC236}">
                  <a16:creationId xmlns:a16="http://schemas.microsoft.com/office/drawing/2014/main" id="{B0821386-EE09-4CB6-ADED-07360817E4B8}"/>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solidFill>
                    <a:srgbClr val="FFC000"/>
                  </a:solidFill>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4443" y="9352631"/>
            <a:ext cx="5086286" cy="1345073"/>
          </a:xfrm>
          <a:prstGeom prst="rect">
            <a:avLst/>
          </a:prstGeom>
        </p:spPr>
      </p:pic>
      <p:pic>
        <p:nvPicPr>
          <p:cNvPr id="22"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03491" y="9154513"/>
            <a:ext cx="4771373" cy="1519858"/>
          </a:xfrm>
          <a:prstGeom prst="rect">
            <a:avLst/>
          </a:prstGeom>
        </p:spPr>
      </p:pic>
      <p:pic>
        <p:nvPicPr>
          <p:cNvPr id="2" name="Picture 2"/>
          <p:cNvPicPr>
            <a:picLocks noChangeAspect="1"/>
          </p:cNvPicPr>
          <p:nvPr/>
        </p:nvPicPr>
        <p:blipFill>
          <a:blip r:embed="rId4"/>
          <a:srcRect/>
          <a:stretch>
            <a:fillRect/>
          </a:stretch>
        </p:blipFill>
        <p:spPr>
          <a:xfrm>
            <a:off x="5086410" y="373088"/>
            <a:ext cx="2324361" cy="587122"/>
          </a:xfrm>
          <a:prstGeom prst="rect">
            <a:avLst/>
          </a:prstGeom>
        </p:spPr>
      </p:pic>
      <p:sp>
        <p:nvSpPr>
          <p:cNvPr id="3" name="TextBox 3"/>
          <p:cNvSpPr txBox="1"/>
          <p:nvPr/>
        </p:nvSpPr>
        <p:spPr>
          <a:xfrm>
            <a:off x="284990" y="3007033"/>
            <a:ext cx="4161305" cy="5487656"/>
          </a:xfrm>
          <a:prstGeom prst="rect">
            <a:avLst/>
          </a:prstGeom>
        </p:spPr>
        <p:txBody>
          <a:bodyPr lIns="0" tIns="0" rIns="0" bIns="0" rtlCol="0" anchor="t">
            <a:spAutoFit/>
          </a:bodyPr>
          <a:lstStyle/>
          <a:p>
            <a:pPr>
              <a:lnSpc>
                <a:spcPts val="1679"/>
              </a:lnSpc>
            </a:pPr>
            <a:endParaRPr dirty="0"/>
          </a:p>
          <a:p>
            <a:pPr>
              <a:lnSpc>
                <a:spcPts val="1679"/>
              </a:lnSpc>
            </a:pPr>
            <a:r>
              <a:rPr lang="en-US" sz="1200" dirty="0">
                <a:solidFill>
                  <a:srgbClr val="323B60"/>
                </a:solidFill>
                <a:latin typeface="Maiandra GD" panose="020E0502030308020204" pitchFamily="34" charset="0"/>
              </a:rPr>
              <a:t>If your child is saying they do not feel well and you are unsure about whether it warrants a day off, please send them to school. If they are truly ill, we will ring you.</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Use common sense when deciding whether or not your child is too ill to attend school. Ask yourself the following questions:</a:t>
            </a:r>
          </a:p>
          <a:p>
            <a:pPr>
              <a:lnSpc>
                <a:spcPts val="1679"/>
              </a:lnSpc>
            </a:pPr>
            <a:endParaRPr lang="en-US" sz="1200" dirty="0">
              <a:solidFill>
                <a:srgbClr val="323B60"/>
              </a:solidFill>
              <a:latin typeface="Maiandra GD" panose="020E0502030308020204" pitchFamily="34" charset="0"/>
            </a:endParaRPr>
          </a:p>
          <a:p>
            <a:pPr marL="259080" lvl="1" indent="-129540">
              <a:lnSpc>
                <a:spcPts val="1679"/>
              </a:lnSpc>
              <a:buFont typeface="Arial"/>
              <a:buChar char="•"/>
            </a:pPr>
            <a:r>
              <a:rPr lang="en-US" sz="1200" dirty="0">
                <a:solidFill>
                  <a:srgbClr val="323B60"/>
                </a:solidFill>
                <a:latin typeface="Maiandra GD" panose="020E0502030308020204" pitchFamily="34" charset="0"/>
              </a:rPr>
              <a:t> Is my child well enough to do the activities of the school day?</a:t>
            </a:r>
          </a:p>
          <a:p>
            <a:pPr marL="259080" lvl="1" indent="-129540">
              <a:lnSpc>
                <a:spcPts val="1679"/>
              </a:lnSpc>
              <a:buFont typeface="Arial"/>
              <a:buChar char="•"/>
            </a:pPr>
            <a:r>
              <a:rPr lang="en-US" sz="1200" dirty="0">
                <a:solidFill>
                  <a:srgbClr val="323B60"/>
                </a:solidFill>
                <a:latin typeface="Maiandra GD" panose="020E0502030308020204" pitchFamily="34" charset="0"/>
              </a:rPr>
              <a:t> Does my child have a condition that could be passed on to other children or school staff?</a:t>
            </a:r>
          </a:p>
          <a:p>
            <a:pPr marL="259080" lvl="1" indent="-129540">
              <a:lnSpc>
                <a:spcPts val="1679"/>
              </a:lnSpc>
              <a:buFont typeface="Arial"/>
              <a:buChar char="•"/>
            </a:pPr>
            <a:r>
              <a:rPr lang="en-US" sz="1200" dirty="0">
                <a:solidFill>
                  <a:srgbClr val="323B60"/>
                </a:solidFill>
                <a:latin typeface="Maiandra GD" panose="020E0502030308020204" pitchFamily="34" charset="0"/>
              </a:rPr>
              <a:t> Would I take the day off work if I had this condition?</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Please ensure that your child does not miss unnecessary time from school for low level illness (e.g. coughs / colds) or headlice (treatment can be completed during the evening and then the child can be in school the next day).</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You may be asked to provide medical evidence if your child’s attendance is regularly affected by illness or if they are absent for more than 3 days in a row.</a:t>
            </a:r>
          </a:p>
          <a:p>
            <a:pPr>
              <a:lnSpc>
                <a:spcPts val="4480"/>
              </a:lnSpc>
            </a:pPr>
            <a:endParaRPr lang="en-US" sz="1200" dirty="0">
              <a:solidFill>
                <a:srgbClr val="323B60"/>
              </a:solidFill>
              <a:latin typeface="Calibri (MS)"/>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6691" y="8113349"/>
            <a:ext cx="2274079" cy="2274079"/>
          </a:xfrm>
          <a:prstGeom prst="rect">
            <a:avLst/>
          </a:prstGeom>
        </p:spPr>
      </p:pic>
      <p:grpSp>
        <p:nvGrpSpPr>
          <p:cNvPr id="9" name="Group 9"/>
          <p:cNvGrpSpPr>
            <a:grpSpLocks noChangeAspect="1"/>
          </p:cNvGrpSpPr>
          <p:nvPr/>
        </p:nvGrpSpPr>
        <p:grpSpPr>
          <a:xfrm>
            <a:off x="5235639" y="8237441"/>
            <a:ext cx="2025903" cy="202589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36579" r="-36579"/>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26208" y="5782131"/>
            <a:ext cx="2601845" cy="2628126"/>
          </a:xfrm>
          <a:prstGeom prst="rect">
            <a:avLst/>
          </a:prstGeom>
        </p:spPr>
      </p:pic>
      <p:grpSp>
        <p:nvGrpSpPr>
          <p:cNvPr id="12" name="Group 12"/>
          <p:cNvGrpSpPr>
            <a:grpSpLocks noChangeAspect="1"/>
          </p:cNvGrpSpPr>
          <p:nvPr/>
        </p:nvGrpSpPr>
        <p:grpSpPr>
          <a:xfrm>
            <a:off x="4485107" y="6037370"/>
            <a:ext cx="2075987" cy="207597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471" r="-25471"/>
              </a:stretch>
            </a:blipFill>
          </p:spPr>
        </p:sp>
      </p:gr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21265" y="3535223"/>
            <a:ext cx="2559741" cy="2502147"/>
          </a:xfrm>
          <a:prstGeom prst="rect">
            <a:avLst/>
          </a:prstGeom>
        </p:spPr>
      </p:pic>
      <p:grpSp>
        <p:nvGrpSpPr>
          <p:cNvPr id="15" name="Group 15"/>
          <p:cNvGrpSpPr>
            <a:grpSpLocks noChangeAspect="1"/>
          </p:cNvGrpSpPr>
          <p:nvPr/>
        </p:nvGrpSpPr>
        <p:grpSpPr>
          <a:xfrm>
            <a:off x="4738581" y="3723746"/>
            <a:ext cx="2125109" cy="2125100"/>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15897" r="-15897"/>
              </a:stretch>
            </a:blipFill>
          </p:spPr>
        </p:sp>
      </p:grpSp>
      <p:sp>
        <p:nvSpPr>
          <p:cNvPr id="17" name="TextBox 17"/>
          <p:cNvSpPr txBox="1"/>
          <p:nvPr/>
        </p:nvSpPr>
        <p:spPr>
          <a:xfrm>
            <a:off x="1339850" y="2288888"/>
            <a:ext cx="5000744" cy="718145"/>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Reducing Illness Days</a:t>
            </a:r>
          </a:p>
        </p:txBody>
      </p:sp>
      <p:grpSp>
        <p:nvGrpSpPr>
          <p:cNvPr id="18" name="Group 18"/>
          <p:cNvGrpSpPr/>
          <p:nvPr/>
        </p:nvGrpSpPr>
        <p:grpSpPr>
          <a:xfrm>
            <a:off x="-14544" y="373089"/>
            <a:ext cx="5084963" cy="1915800"/>
            <a:chOff x="0" y="0"/>
            <a:chExt cx="7313817" cy="2411863"/>
          </a:xfrm>
        </p:grpSpPr>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2440">
              <a:off x="1031418" y="290107"/>
              <a:ext cx="6245674" cy="1077379"/>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22440">
              <a:off x="36726" y="1044378"/>
              <a:ext cx="6245674" cy="1077379"/>
            </a:xfrm>
            <a:prstGeom prst="rect">
              <a:avLst/>
            </a:prstGeom>
          </p:spPr>
        </p:pic>
      </p:grpSp>
      <p:grpSp>
        <p:nvGrpSpPr>
          <p:cNvPr id="23" name="Group 22">
            <a:extLst>
              <a:ext uri="{FF2B5EF4-FFF2-40B4-BE49-F238E27FC236}">
                <a16:creationId xmlns:a16="http://schemas.microsoft.com/office/drawing/2014/main" id="{CB474F4D-7046-44D5-87E9-6AD11FD4430C}"/>
              </a:ext>
            </a:extLst>
          </p:cNvPr>
          <p:cNvGrpSpPr/>
          <p:nvPr/>
        </p:nvGrpSpPr>
        <p:grpSpPr>
          <a:xfrm>
            <a:off x="273051" y="45597"/>
            <a:ext cx="4639336" cy="1402798"/>
            <a:chOff x="273051" y="45597"/>
            <a:chExt cx="4639336" cy="1402798"/>
          </a:xfrm>
        </p:grpSpPr>
        <p:pic>
          <p:nvPicPr>
            <p:cNvPr id="24" name="Picture 23">
              <a:extLst>
                <a:ext uri="{FF2B5EF4-FFF2-40B4-BE49-F238E27FC236}">
                  <a16:creationId xmlns:a16="http://schemas.microsoft.com/office/drawing/2014/main" id="{A27370CC-1B2F-4050-BF9E-318CE9D1D22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5" name="Rectangle 24">
              <a:extLst>
                <a:ext uri="{FF2B5EF4-FFF2-40B4-BE49-F238E27FC236}">
                  <a16:creationId xmlns:a16="http://schemas.microsoft.com/office/drawing/2014/main" id="{DBF50A85-B867-4181-9E2E-9E98FC7531BE}"/>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4984" y="9395208"/>
            <a:ext cx="5086286" cy="1345073"/>
          </a:xfrm>
          <a:prstGeom prst="rect">
            <a:avLst/>
          </a:prstGeom>
        </p:spPr>
      </p:pic>
      <p:pic>
        <p:nvPicPr>
          <p:cNvPr id="19"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24535" y="9186310"/>
            <a:ext cx="4771373" cy="1519858"/>
          </a:xfrm>
          <a:prstGeom prst="rect">
            <a:avLst/>
          </a:prstGeom>
        </p:spPr>
      </p:pic>
      <p:sp>
        <p:nvSpPr>
          <p:cNvPr id="2" name="TextBox 2"/>
          <p:cNvSpPr txBox="1"/>
          <p:nvPr/>
        </p:nvSpPr>
        <p:spPr>
          <a:xfrm>
            <a:off x="473693" y="2541140"/>
            <a:ext cx="4438127" cy="7612148"/>
          </a:xfrm>
          <a:prstGeom prst="rect">
            <a:avLst/>
          </a:prstGeom>
        </p:spPr>
        <p:txBody>
          <a:bodyPr wrap="square" lIns="0" tIns="0" rIns="0" bIns="0" rtlCol="0" anchor="t">
            <a:spAutoFit/>
          </a:bodyPr>
          <a:lstStyle/>
          <a:p>
            <a:pPr>
              <a:lnSpc>
                <a:spcPts val="1679"/>
              </a:lnSpc>
            </a:pPr>
            <a:r>
              <a:rPr lang="en-US" sz="1200" dirty="0">
                <a:solidFill>
                  <a:srgbClr val="323B60"/>
                </a:solidFill>
                <a:latin typeface="Maiandra GD" panose="020E0502030308020204" pitchFamily="34" charset="0"/>
              </a:rPr>
              <a:t>If your child must have a medical or dental appointment during school time, please do your best to have it after 3 pm and then your child can have their registration mark for the afternoon before you pick them up. If it needs to be a morning appointment, please try and bring them to school first to get their mark and then return them to school afterwards.</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Every half-day absence from school must be classified by the school as either AUTHORISED or UNAUTHORISED. This is why information about the cause of any absence is always required and why a whole day of absence CANNOT be authorized for most medical appointments.</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err="1">
                <a:solidFill>
                  <a:srgbClr val="323B60"/>
                </a:solidFill>
                <a:latin typeface="Maiandra GD" panose="020E0502030308020204" pitchFamily="34" charset="0"/>
              </a:rPr>
              <a:t>Authorised</a:t>
            </a:r>
            <a:r>
              <a:rPr lang="en-US" sz="1200" dirty="0">
                <a:solidFill>
                  <a:srgbClr val="323B60"/>
                </a:solidFill>
                <a:latin typeface="Maiandra GD" panose="020E0502030308020204" pitchFamily="34" charset="0"/>
              </a:rPr>
              <a:t> absences are mornings or afternoons away from school for a good reason like illness (where a child is too ill to attend), medical / dental appointments which unavoidably fall in school time, emergencies, or other unavoidable causes.</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The Department for Education guidance states “If the authenticity of illness is in doubt, schools can request parents provide medical evidence to support illness. Schools can record the absence as </a:t>
            </a:r>
            <a:r>
              <a:rPr lang="en-US" sz="1200" dirty="0" err="1">
                <a:solidFill>
                  <a:srgbClr val="323B60"/>
                </a:solidFill>
                <a:latin typeface="Maiandra GD" panose="020E0502030308020204" pitchFamily="34" charset="0"/>
              </a:rPr>
              <a:t>unauthorised</a:t>
            </a:r>
            <a:r>
              <a:rPr lang="en-US" sz="1200" dirty="0">
                <a:solidFill>
                  <a:srgbClr val="323B60"/>
                </a:solidFill>
                <a:latin typeface="Maiandra GD" panose="020E0502030308020204" pitchFamily="34" charset="0"/>
              </a:rPr>
              <a:t> if not satisfied with the illness's authenticity but should advise parents of their intentions. Medical evidence can take the form of prescriptions, appointment cards, etc. rather than a doctor’s note.</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err="1">
                <a:solidFill>
                  <a:srgbClr val="323B60"/>
                </a:solidFill>
                <a:latin typeface="Maiandra GD" panose="020E0502030308020204" pitchFamily="34" charset="0"/>
              </a:rPr>
              <a:t>Unauthorised</a:t>
            </a:r>
            <a:r>
              <a:rPr lang="en-US" sz="1200" dirty="0">
                <a:solidFill>
                  <a:srgbClr val="323B60"/>
                </a:solidFill>
                <a:latin typeface="Maiandra GD" panose="020E0502030308020204" pitchFamily="34" charset="0"/>
              </a:rPr>
              <a:t> absences are those that the school does not consider reasonable and for which no ‘leave’ has been given. This type of absence can lead to the Local Authority using sanctions and/or legal proceedings.</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Again, 5 days (10 sessions) of </a:t>
            </a:r>
            <a:r>
              <a:rPr lang="en-US" sz="1200" dirty="0" err="1">
                <a:solidFill>
                  <a:srgbClr val="323B60"/>
                </a:solidFill>
                <a:latin typeface="Maiandra GD" panose="020E0502030308020204" pitchFamily="34" charset="0"/>
              </a:rPr>
              <a:t>unauthorised</a:t>
            </a:r>
            <a:r>
              <a:rPr lang="en-US" sz="1200" dirty="0">
                <a:solidFill>
                  <a:srgbClr val="323B60"/>
                </a:solidFill>
                <a:latin typeface="Maiandra GD" panose="020E0502030308020204" pitchFamily="34" charset="0"/>
              </a:rPr>
              <a:t> absence can trigger legal monitoring leading to parents being issued with a Penalty Notice.</a:t>
            </a:r>
          </a:p>
          <a:p>
            <a:pPr>
              <a:lnSpc>
                <a:spcPts val="1679"/>
              </a:lnSpc>
            </a:pPr>
            <a:endParaRPr lang="en-US" sz="1200" dirty="0">
              <a:solidFill>
                <a:srgbClr val="323B60"/>
              </a:solidFill>
              <a:latin typeface="Maiandra GD" panose="020E0502030308020204" pitchFamily="34" charset="0"/>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41036" y="695261"/>
            <a:ext cx="4930065" cy="850436"/>
          </a:xfrm>
          <a:prstGeom prst="rect">
            <a:avLst/>
          </a:prstGeom>
        </p:spPr>
      </p:pic>
      <p:pic>
        <p:nvPicPr>
          <p:cNvPr id="4" name="Picture 4"/>
          <p:cNvPicPr>
            <a:picLocks noChangeAspect="1"/>
          </p:cNvPicPr>
          <p:nvPr/>
        </p:nvPicPr>
        <p:blipFill>
          <a:blip r:embed="rId6"/>
          <a:srcRect/>
          <a:stretch>
            <a:fillRect/>
          </a:stretch>
        </p:blipFill>
        <p:spPr>
          <a:xfrm>
            <a:off x="5000091" y="308494"/>
            <a:ext cx="2324361" cy="587122"/>
          </a:xfrm>
          <a:prstGeom prst="rect">
            <a:avLst/>
          </a:prstGeom>
        </p:spPr>
      </p:pic>
      <p:sp>
        <p:nvSpPr>
          <p:cNvPr id="5" name="TextBox 5"/>
          <p:cNvSpPr txBox="1"/>
          <p:nvPr/>
        </p:nvSpPr>
        <p:spPr>
          <a:xfrm>
            <a:off x="1497897" y="1708020"/>
            <a:ext cx="5023553" cy="1756891"/>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Medical Appointments</a:t>
            </a:r>
          </a:p>
          <a:p>
            <a:pPr algn="ctr">
              <a:lnSpc>
                <a:spcPts val="8119"/>
              </a:lnSpc>
            </a:pPr>
            <a:endParaRPr lang="en-US" sz="3999" dirty="0">
              <a:solidFill>
                <a:srgbClr val="323B60"/>
              </a:solidFill>
              <a:latin typeface="Anton"/>
            </a:endParaRP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0372" y="7431039"/>
            <a:ext cx="2274079" cy="2274079"/>
          </a:xfrm>
          <a:prstGeom prst="rect">
            <a:avLst/>
          </a:prstGeom>
        </p:spPr>
      </p:pic>
      <p:grpSp>
        <p:nvGrpSpPr>
          <p:cNvPr id="10" name="Group 10"/>
          <p:cNvGrpSpPr>
            <a:grpSpLocks noChangeAspect="1"/>
          </p:cNvGrpSpPr>
          <p:nvPr/>
        </p:nvGrpSpPr>
        <p:grpSpPr>
          <a:xfrm>
            <a:off x="5149320" y="7545188"/>
            <a:ext cx="2025903" cy="202589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5046" r="-25046"/>
              </a:stretch>
            </a:blipFill>
          </p:spPr>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85107" y="4917062"/>
            <a:ext cx="2601845" cy="2628126"/>
          </a:xfrm>
          <a:prstGeom prst="rect">
            <a:avLst/>
          </a:prstGeom>
        </p:spPr>
      </p:pic>
      <p:grpSp>
        <p:nvGrpSpPr>
          <p:cNvPr id="13" name="Group 13"/>
          <p:cNvGrpSpPr>
            <a:grpSpLocks noChangeAspect="1"/>
          </p:cNvGrpSpPr>
          <p:nvPr/>
        </p:nvGrpSpPr>
        <p:grpSpPr>
          <a:xfrm>
            <a:off x="4764710" y="5193136"/>
            <a:ext cx="2075987" cy="20759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757" r="-25757"/>
              </a:stretch>
            </a:blipFill>
          </p:spPr>
        </p:sp>
      </p:grpSp>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764710" y="2527339"/>
            <a:ext cx="2559741" cy="2502147"/>
          </a:xfrm>
          <a:prstGeom prst="rect">
            <a:avLst/>
          </a:prstGeom>
        </p:spPr>
      </p:pic>
      <p:grpSp>
        <p:nvGrpSpPr>
          <p:cNvPr id="16" name="Group 16"/>
          <p:cNvGrpSpPr>
            <a:grpSpLocks noChangeAspect="1"/>
          </p:cNvGrpSpPr>
          <p:nvPr/>
        </p:nvGrpSpPr>
        <p:grpSpPr>
          <a:xfrm>
            <a:off x="5000091" y="2715863"/>
            <a:ext cx="2125109" cy="2125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grpSp>
        <p:nvGrpSpPr>
          <p:cNvPr id="20" name="Group 19">
            <a:extLst>
              <a:ext uri="{FF2B5EF4-FFF2-40B4-BE49-F238E27FC236}">
                <a16:creationId xmlns:a16="http://schemas.microsoft.com/office/drawing/2014/main" id="{AF60AEC7-EC6D-4C19-AF9E-91280149A3AC}"/>
              </a:ext>
            </a:extLst>
          </p:cNvPr>
          <p:cNvGrpSpPr/>
          <p:nvPr/>
        </p:nvGrpSpPr>
        <p:grpSpPr>
          <a:xfrm>
            <a:off x="273051" y="45597"/>
            <a:ext cx="4639336" cy="1402798"/>
            <a:chOff x="273051" y="45597"/>
            <a:chExt cx="4639336" cy="1402798"/>
          </a:xfrm>
        </p:grpSpPr>
        <p:pic>
          <p:nvPicPr>
            <p:cNvPr id="21" name="Picture 20">
              <a:extLst>
                <a:ext uri="{FF2B5EF4-FFF2-40B4-BE49-F238E27FC236}">
                  <a16:creationId xmlns:a16="http://schemas.microsoft.com/office/drawing/2014/main" id="{DC04FE44-29A9-46C2-B220-497512505B2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2" name="Rectangle 21">
              <a:extLst>
                <a:ext uri="{FF2B5EF4-FFF2-40B4-BE49-F238E27FC236}">
                  <a16:creationId xmlns:a16="http://schemas.microsoft.com/office/drawing/2014/main" id="{CCE3581A-06CB-4880-8270-36D30E50DB50}"/>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solidFill>
                    <a:srgbClr val="FFC000"/>
                  </a:solidFill>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5019" y="9448743"/>
            <a:ext cx="5086286" cy="1345073"/>
          </a:xfrm>
          <a:prstGeom prst="rect">
            <a:avLst/>
          </a:prstGeom>
        </p:spPr>
      </p:pic>
      <p:pic>
        <p:nvPicPr>
          <p:cNvPr id="18"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763634" y="9186812"/>
            <a:ext cx="4771373" cy="1519858"/>
          </a:xfrm>
          <a:prstGeom prst="rect">
            <a:avLst/>
          </a:prstGeom>
        </p:spPr>
      </p:pic>
      <p:sp>
        <p:nvSpPr>
          <p:cNvPr id="2" name="TextBox 2"/>
          <p:cNvSpPr txBox="1"/>
          <p:nvPr/>
        </p:nvSpPr>
        <p:spPr>
          <a:xfrm>
            <a:off x="120650" y="2304026"/>
            <a:ext cx="5762988" cy="5654368"/>
          </a:xfrm>
          <a:prstGeom prst="rect">
            <a:avLst/>
          </a:prstGeom>
        </p:spPr>
        <p:txBody>
          <a:bodyPr wrap="square" lIns="0" tIns="0" rIns="0" bIns="0" rtlCol="0" anchor="t">
            <a:spAutoFit/>
          </a:bodyPr>
          <a:lstStyle/>
          <a:p>
            <a:pPr>
              <a:lnSpc>
                <a:spcPts val="1679"/>
              </a:lnSpc>
            </a:pPr>
            <a:r>
              <a:rPr lang="en-US" sz="1200" dirty="0">
                <a:solidFill>
                  <a:srgbClr val="323B60"/>
                </a:solidFill>
                <a:latin typeface="Calibri (MS)"/>
              </a:rPr>
              <a:t>Pupil attendance will be closely monitored. The Head Teacher will check pupil attendance percentages regularly to see if action is required.</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Families must contact the school by 9.30am on the first day of absence to provide a specific reason and then each subsequent day. First response calls will be made daily if a child does not attend and no explanation is received from parents as part of our safeguarding procedures.</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Ensuring your child’s regular attendance at school is your legal responsibility. Unexplained absences, regular absences, or frequent lateness will trigger contact from our Attendance Officer.</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Where children are absent due to illness, you may be asked to provide supporting evidence from a medical professional. A referral may be made to the School Nurse with your consent.</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Frequent absences / lateness and lengthy absences are a concern and we will notify you when we are concerned about your child’s attendance.</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Continuous poor attendance (without a valid reason) will be referred to the Local Authority for consideration of further actions, which may include prosecution.</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Families will be offered a parenting contract when school are concerned about unauthorized absences or persistent absence, or persistent lateness. This is a contract drawn up between home and school to outline steps that everyone will take to ensure attendance improves. This includes any support offered by school.</a:t>
            </a:r>
          </a:p>
          <a:p>
            <a:pPr>
              <a:lnSpc>
                <a:spcPts val="1679"/>
              </a:lnSpc>
            </a:pPr>
            <a:endParaRPr lang="en-US" sz="1200" dirty="0">
              <a:solidFill>
                <a:srgbClr val="323B60"/>
              </a:solidFill>
              <a:latin typeface="Calibri (MS)"/>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4" name="Picture 4"/>
          <p:cNvPicPr>
            <a:picLocks noChangeAspect="1"/>
          </p:cNvPicPr>
          <p:nvPr/>
        </p:nvPicPr>
        <p:blipFill>
          <a:blip r:embed="rId6"/>
          <a:srcRect/>
          <a:stretch>
            <a:fillRect/>
          </a:stretch>
        </p:blipFill>
        <p:spPr>
          <a:xfrm>
            <a:off x="5000091" y="308494"/>
            <a:ext cx="2324361" cy="58712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0372" y="7431039"/>
            <a:ext cx="2274079" cy="2274079"/>
          </a:xfrm>
          <a:prstGeom prst="rect">
            <a:avLst/>
          </a:prstGeom>
        </p:spPr>
      </p:pic>
      <p:grpSp>
        <p:nvGrpSpPr>
          <p:cNvPr id="8" name="Group 8"/>
          <p:cNvGrpSpPr>
            <a:grpSpLocks noChangeAspect="1"/>
          </p:cNvGrpSpPr>
          <p:nvPr/>
        </p:nvGrpSpPr>
        <p:grpSpPr>
          <a:xfrm>
            <a:off x="5149320" y="7545188"/>
            <a:ext cx="2025903" cy="202589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3290" r="-13290"/>
              </a:stretch>
            </a:blipFill>
          </p:spPr>
        </p:sp>
      </p:gr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00656" y="8215048"/>
            <a:ext cx="1862460" cy="1881273"/>
          </a:xfrm>
          <a:prstGeom prst="rect">
            <a:avLst/>
          </a:prstGeom>
        </p:spPr>
      </p:pic>
      <p:grpSp>
        <p:nvGrpSpPr>
          <p:cNvPr id="11" name="Group 11"/>
          <p:cNvGrpSpPr>
            <a:grpSpLocks noChangeAspect="1"/>
          </p:cNvGrpSpPr>
          <p:nvPr/>
        </p:nvGrpSpPr>
        <p:grpSpPr>
          <a:xfrm>
            <a:off x="2575476" y="8414988"/>
            <a:ext cx="1312820" cy="1312815"/>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38888" r="-38888"/>
              </a:stretch>
            </a:blipFill>
          </p:spPr>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622163" y="3365499"/>
            <a:ext cx="1702288" cy="1663987"/>
          </a:xfrm>
          <a:prstGeom prst="rect">
            <a:avLst/>
          </a:prstGeom>
        </p:spPr>
      </p:pic>
      <p:grpSp>
        <p:nvGrpSpPr>
          <p:cNvPr id="14" name="Group 14"/>
          <p:cNvGrpSpPr>
            <a:grpSpLocks noChangeAspect="1"/>
          </p:cNvGrpSpPr>
          <p:nvPr/>
        </p:nvGrpSpPr>
        <p:grpSpPr>
          <a:xfrm>
            <a:off x="5649731" y="3365499"/>
            <a:ext cx="1475469" cy="1475463"/>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sp>
        <p:nvSpPr>
          <p:cNvPr id="16" name="TextBox 16"/>
          <p:cNvSpPr txBox="1"/>
          <p:nvPr/>
        </p:nvSpPr>
        <p:spPr>
          <a:xfrm>
            <a:off x="654051" y="1708020"/>
            <a:ext cx="5390532" cy="669925"/>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Policy and Procedures</a:t>
            </a:r>
          </a:p>
        </p:txBody>
      </p:sp>
      <p:grpSp>
        <p:nvGrpSpPr>
          <p:cNvPr id="19" name="Group 18">
            <a:extLst>
              <a:ext uri="{FF2B5EF4-FFF2-40B4-BE49-F238E27FC236}">
                <a16:creationId xmlns:a16="http://schemas.microsoft.com/office/drawing/2014/main" id="{2160FB76-D523-465B-8ED9-BB79E8B52285}"/>
              </a:ext>
            </a:extLst>
          </p:cNvPr>
          <p:cNvGrpSpPr/>
          <p:nvPr/>
        </p:nvGrpSpPr>
        <p:grpSpPr>
          <a:xfrm>
            <a:off x="273051" y="45597"/>
            <a:ext cx="4639336" cy="1402798"/>
            <a:chOff x="273051" y="45597"/>
            <a:chExt cx="4639336" cy="1402798"/>
          </a:xfrm>
        </p:grpSpPr>
        <p:pic>
          <p:nvPicPr>
            <p:cNvPr id="20" name="Picture 19">
              <a:extLst>
                <a:ext uri="{FF2B5EF4-FFF2-40B4-BE49-F238E27FC236}">
                  <a16:creationId xmlns:a16="http://schemas.microsoft.com/office/drawing/2014/main" id="{41576B0B-E487-4CC1-B50A-AB3482E1BC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1" name="Rectangle 20">
              <a:extLst>
                <a:ext uri="{FF2B5EF4-FFF2-40B4-BE49-F238E27FC236}">
                  <a16:creationId xmlns:a16="http://schemas.microsoft.com/office/drawing/2014/main" id="{C18AB0B6-E7A5-4BA3-82EE-6F0873C83B2E}"/>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2195" y="1656467"/>
            <a:ext cx="5095567" cy="669925"/>
          </a:xfrm>
          <a:prstGeom prst="rect">
            <a:avLst/>
          </a:prstGeom>
        </p:spPr>
        <p:txBody>
          <a:bodyPr lIns="0" tIns="0" rIns="0" bIns="0" rtlCol="0" anchor="t">
            <a:spAutoFit/>
          </a:bodyPr>
          <a:lstStyle/>
          <a:p>
            <a:pPr algn="ctr">
              <a:lnSpc>
                <a:spcPts val="5599"/>
              </a:lnSpc>
            </a:pPr>
            <a:r>
              <a:rPr lang="en-US" sz="3999" dirty="0">
                <a:solidFill>
                  <a:srgbClr val="323B60"/>
                </a:solidFill>
                <a:latin typeface="Anton"/>
              </a:rPr>
              <a:t>Penalty Notices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2440">
            <a:off x="41036" y="695261"/>
            <a:ext cx="4930065" cy="850436"/>
          </a:xfrm>
          <a:prstGeom prst="rect">
            <a:avLst/>
          </a:prstGeom>
        </p:spPr>
      </p:pic>
      <p:pic>
        <p:nvPicPr>
          <p:cNvPr id="4" name="Picture 4"/>
          <p:cNvPicPr>
            <a:picLocks noChangeAspect="1"/>
          </p:cNvPicPr>
          <p:nvPr/>
        </p:nvPicPr>
        <p:blipFill>
          <a:blip r:embed="rId4"/>
          <a:srcRect/>
          <a:stretch>
            <a:fillRect/>
          </a:stretch>
        </p:blipFill>
        <p:spPr>
          <a:xfrm>
            <a:off x="5000091" y="308494"/>
            <a:ext cx="2324361" cy="58712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0723" y="6957933"/>
            <a:ext cx="2274079" cy="2274079"/>
          </a:xfrm>
          <a:prstGeom prst="rect">
            <a:avLst/>
          </a:prstGeom>
        </p:spPr>
      </p:pic>
      <p:grpSp>
        <p:nvGrpSpPr>
          <p:cNvPr id="8" name="Group 8"/>
          <p:cNvGrpSpPr>
            <a:grpSpLocks noChangeAspect="1"/>
          </p:cNvGrpSpPr>
          <p:nvPr/>
        </p:nvGrpSpPr>
        <p:grpSpPr>
          <a:xfrm>
            <a:off x="5084811" y="7081607"/>
            <a:ext cx="2025903" cy="202589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r="-25046"/>
              </a:stretch>
            </a:blipFill>
          </p:spPr>
        </p:sp>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02155" y="4453481"/>
            <a:ext cx="2601845" cy="2628126"/>
          </a:xfrm>
          <a:prstGeom prst="rect">
            <a:avLst/>
          </a:prstGeom>
        </p:spPr>
      </p:pic>
      <p:grpSp>
        <p:nvGrpSpPr>
          <p:cNvPr id="11" name="Group 11"/>
          <p:cNvGrpSpPr>
            <a:grpSpLocks noChangeAspect="1"/>
          </p:cNvGrpSpPr>
          <p:nvPr/>
        </p:nvGrpSpPr>
        <p:grpSpPr>
          <a:xfrm>
            <a:off x="4465084" y="4729555"/>
            <a:ext cx="2075987" cy="207597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046" r="-25046"/>
              </a:stretch>
            </a:blipFill>
          </p:spPr>
        </p:sp>
      </p:gr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465084" y="2065635"/>
            <a:ext cx="2559741" cy="2502147"/>
          </a:xfrm>
          <a:prstGeom prst="rect">
            <a:avLst/>
          </a:prstGeom>
        </p:spPr>
      </p:pic>
      <p:grpSp>
        <p:nvGrpSpPr>
          <p:cNvPr id="14" name="Group 14"/>
          <p:cNvGrpSpPr>
            <a:grpSpLocks noChangeAspect="1"/>
          </p:cNvGrpSpPr>
          <p:nvPr/>
        </p:nvGrpSpPr>
        <p:grpSpPr>
          <a:xfrm>
            <a:off x="4682400" y="2254025"/>
            <a:ext cx="2125109" cy="212510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5046" r="-25046"/>
              </a:stretch>
            </a:blipFill>
          </p:spPr>
        </p:sp>
      </p:grpSp>
      <p:sp>
        <p:nvSpPr>
          <p:cNvPr id="16" name="TextBox 16"/>
          <p:cNvSpPr txBox="1"/>
          <p:nvPr/>
        </p:nvSpPr>
        <p:spPr>
          <a:xfrm>
            <a:off x="444004" y="2497044"/>
            <a:ext cx="3409037" cy="3910301"/>
          </a:xfrm>
          <a:prstGeom prst="rect">
            <a:avLst/>
          </a:prstGeom>
        </p:spPr>
        <p:txBody>
          <a:bodyPr lIns="0" tIns="0" rIns="0" bIns="0" rtlCol="0" anchor="t">
            <a:spAutoFit/>
          </a:bodyPr>
          <a:lstStyle/>
          <a:p>
            <a:pPr>
              <a:lnSpc>
                <a:spcPts val="1679"/>
              </a:lnSpc>
            </a:pPr>
            <a:endParaRPr dirty="0"/>
          </a:p>
          <a:p>
            <a:pPr>
              <a:lnSpc>
                <a:spcPts val="1679"/>
              </a:lnSpc>
            </a:pPr>
            <a:r>
              <a:rPr lang="en-US" sz="1200" dirty="0">
                <a:solidFill>
                  <a:srgbClr val="323B60"/>
                </a:solidFill>
                <a:latin typeface="Maiandra GD" panose="020E0502030308020204" pitchFamily="34" charset="0"/>
              </a:rPr>
              <a:t>Failure of a parent to ensure their child’s attendance is an offence under Section 444 of the Education Act 1996. If the reasons given for a child’s absence are not satisfactory, then the Local Authority may take legal proceedings against a person for their failure to comply.</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A Penalty Notice requiring payment of £60 (per child) within 21 days of receipt of the Notice, rising to £120 if paid after 21 days but within 28 days.</a:t>
            </a:r>
          </a:p>
          <a:p>
            <a:pPr>
              <a:lnSpc>
                <a:spcPts val="1679"/>
              </a:lnSpc>
            </a:pPr>
            <a:endParaRPr lang="en-US" sz="1200" dirty="0">
              <a:solidFill>
                <a:srgbClr val="323B60"/>
              </a:solidFill>
              <a:latin typeface="Maiandra GD" panose="020E0502030308020204" pitchFamily="34" charset="0"/>
            </a:endParaRPr>
          </a:p>
          <a:p>
            <a:pPr>
              <a:lnSpc>
                <a:spcPts val="1679"/>
              </a:lnSpc>
            </a:pPr>
            <a:r>
              <a:rPr lang="en-US" sz="1200" dirty="0">
                <a:solidFill>
                  <a:srgbClr val="323B60"/>
                </a:solidFill>
                <a:latin typeface="Maiandra GD" panose="020E0502030308020204" pitchFamily="34" charset="0"/>
              </a:rPr>
              <a:t>Prosecution in a magistrate’s court and, if found guilty of an offence under Section 444 (1), a fine of up to a maximum of £1000 and, under Section 444 (1a), this could rise to £2500 and / or a custodial sentence.</a:t>
            </a:r>
          </a:p>
          <a:p>
            <a:pPr>
              <a:lnSpc>
                <a:spcPts val="1679"/>
              </a:lnSpc>
            </a:pPr>
            <a:endParaRPr lang="en-US" sz="1200" dirty="0">
              <a:solidFill>
                <a:srgbClr val="323B60"/>
              </a:solidFill>
              <a:latin typeface="Calibri (MS)"/>
            </a:endParaRPr>
          </a:p>
        </p:txBody>
      </p:sp>
      <p:pic>
        <p:nvPicPr>
          <p:cNvPr id="17" name="Picture 7"/>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5694" t="-11626" r="-1552" b="77801"/>
          <a:stretch/>
        </p:blipFill>
        <p:spPr>
          <a:xfrm rot="-44948">
            <a:off x="-24443" y="9352631"/>
            <a:ext cx="5086286" cy="1345073"/>
          </a:xfrm>
          <a:prstGeom prst="rect">
            <a:avLst/>
          </a:prstGeom>
        </p:spPr>
      </p:pic>
      <p:pic>
        <p:nvPicPr>
          <p:cNvPr id="18" name="Picture 8"/>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9458" b="61780"/>
          <a:stretch/>
        </p:blipFill>
        <p:spPr>
          <a:xfrm rot="-44948">
            <a:off x="2775395" y="9179913"/>
            <a:ext cx="4771373" cy="1519858"/>
          </a:xfrm>
          <a:prstGeom prst="rect">
            <a:avLst/>
          </a:prstGeom>
        </p:spPr>
      </p:pic>
      <p:grpSp>
        <p:nvGrpSpPr>
          <p:cNvPr id="19" name="Group 18">
            <a:extLst>
              <a:ext uri="{FF2B5EF4-FFF2-40B4-BE49-F238E27FC236}">
                <a16:creationId xmlns:a16="http://schemas.microsoft.com/office/drawing/2014/main" id="{DA0A8BB2-1B4F-4287-B01E-EDA9F2BEAECA}"/>
              </a:ext>
            </a:extLst>
          </p:cNvPr>
          <p:cNvGrpSpPr/>
          <p:nvPr/>
        </p:nvGrpSpPr>
        <p:grpSpPr>
          <a:xfrm>
            <a:off x="273051" y="45597"/>
            <a:ext cx="4639336" cy="1402798"/>
            <a:chOff x="273051" y="45597"/>
            <a:chExt cx="4639336" cy="1402798"/>
          </a:xfrm>
        </p:grpSpPr>
        <p:pic>
          <p:nvPicPr>
            <p:cNvPr id="20" name="Picture 19">
              <a:extLst>
                <a:ext uri="{FF2B5EF4-FFF2-40B4-BE49-F238E27FC236}">
                  <a16:creationId xmlns:a16="http://schemas.microsoft.com/office/drawing/2014/main" id="{461DF13E-98B9-415A-884B-75028E35D2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1" name="Rectangle 20">
              <a:extLst>
                <a:ext uri="{FF2B5EF4-FFF2-40B4-BE49-F238E27FC236}">
                  <a16:creationId xmlns:a16="http://schemas.microsoft.com/office/drawing/2014/main" id="{41ED3ED3-1A36-43C3-96D4-0A944BB5AA07}"/>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solidFill>
                    <a:srgbClr val="FFC000"/>
                  </a:solidFill>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rgbClr val="FFC000"/>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694" t="-11626" r="-1552" b="77801"/>
          <a:stretch/>
        </p:blipFill>
        <p:spPr>
          <a:xfrm rot="-44948">
            <a:off x="-79508" y="9408787"/>
            <a:ext cx="5086286" cy="1345073"/>
          </a:xfrm>
          <a:prstGeom prst="rect">
            <a:avLst/>
          </a:prstGeom>
        </p:spPr>
      </p:pic>
      <p:pic>
        <p:nvPicPr>
          <p:cNvPr id="21" name="Picture 8"/>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9458" b="61780"/>
          <a:stretch/>
        </p:blipFill>
        <p:spPr>
          <a:xfrm rot="-44948">
            <a:off x="2751004" y="9187892"/>
            <a:ext cx="4771373" cy="151985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440">
            <a:off x="39003" y="651942"/>
            <a:ext cx="5127914" cy="884565"/>
          </a:xfrm>
          <a:prstGeom prst="rect">
            <a:avLst/>
          </a:prstGeom>
        </p:spPr>
      </p:pic>
      <p:pic>
        <p:nvPicPr>
          <p:cNvPr id="5" name="Picture 5"/>
          <p:cNvPicPr>
            <a:picLocks noChangeAspect="1"/>
          </p:cNvPicPr>
          <p:nvPr/>
        </p:nvPicPr>
        <p:blipFill>
          <a:blip r:embed="rId7"/>
          <a:srcRect/>
          <a:stretch>
            <a:fillRect/>
          </a:stretch>
        </p:blipFill>
        <p:spPr>
          <a:xfrm>
            <a:off x="5000091" y="308494"/>
            <a:ext cx="2324361" cy="587122"/>
          </a:xfrm>
          <a:prstGeom prst="rect">
            <a:avLst/>
          </a:prstGeom>
        </p:spPr>
      </p:pic>
      <p:sp>
        <p:nvSpPr>
          <p:cNvPr id="6" name="TextBox 6"/>
          <p:cNvSpPr txBox="1"/>
          <p:nvPr/>
        </p:nvSpPr>
        <p:spPr>
          <a:xfrm>
            <a:off x="145730" y="1906349"/>
            <a:ext cx="4976348" cy="7231723"/>
          </a:xfrm>
          <a:prstGeom prst="rect">
            <a:avLst/>
          </a:prstGeom>
        </p:spPr>
        <p:txBody>
          <a:bodyPr wrap="square" lIns="0" tIns="0" rIns="0" bIns="0" rtlCol="0" anchor="t">
            <a:spAutoFit/>
          </a:bodyPr>
          <a:lstStyle/>
          <a:p>
            <a:pPr>
              <a:lnSpc>
                <a:spcPts val="1679"/>
              </a:lnSpc>
            </a:pPr>
            <a:r>
              <a:rPr lang="en-US" sz="1400" dirty="0">
                <a:solidFill>
                  <a:srgbClr val="323B60"/>
                </a:solidFill>
                <a:latin typeface="Maiandra GD" panose="020E0502030308020204" pitchFamily="34" charset="0"/>
              </a:rPr>
              <a:t>Being at school, on time and ready to learn with the rest of the children and staff in school is vitally important to your child’s education. Our school gates and doors open at 8.40am and children should all be in class, ready to learn by 8.55 at the very latest. All lessons have begun by 8.55am so arriving after this time means your child is missing lessons. </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dirty="0">
                <a:solidFill>
                  <a:srgbClr val="323B60"/>
                </a:solidFill>
                <a:latin typeface="Maiandra GD" panose="020E0502030308020204" pitchFamily="34" charset="0"/>
              </a:rPr>
              <a:t>Persistent lateness has a very negative impact on your child’s learning and how they feel about the rest of the school day. 10 minutes of lateness every day adds up to 50 minutes of learning every week and 5 hours of missed learning each half term- that is a full school day of learning.</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dirty="0">
                <a:solidFill>
                  <a:srgbClr val="323B60"/>
                </a:solidFill>
                <a:latin typeface="Maiandra GD" panose="020E0502030308020204" pitchFamily="34" charset="0"/>
              </a:rPr>
              <a:t>If your child is 10 minutes late each day they will miss half their phonics or spelling lesson each day or half of their maths meetings. They will also miss their reading sessions and can miss having jobs and responsibilities around school as they aren’t here on time. </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b="1" u="sng" dirty="0">
                <a:solidFill>
                  <a:srgbClr val="323B60"/>
                </a:solidFill>
                <a:latin typeface="Maiandra GD" panose="020E0502030308020204" pitchFamily="34" charset="0"/>
              </a:rPr>
              <a:t>Children DO NOT like to begin their day after everyone else. </a:t>
            </a:r>
            <a:r>
              <a:rPr lang="en-US" sz="1400" dirty="0">
                <a:solidFill>
                  <a:srgbClr val="323B60"/>
                </a:solidFill>
                <a:latin typeface="Maiandra GD" panose="020E0502030308020204" pitchFamily="34" charset="0"/>
              </a:rPr>
              <a:t>When they start school late they have missed registration, missed information about the rest of the day, missed instructions for the lesson they are late for and missed the chance to talk to their friends.</a:t>
            </a:r>
          </a:p>
          <a:p>
            <a:pPr>
              <a:lnSpc>
                <a:spcPts val="1679"/>
              </a:lnSpc>
            </a:pPr>
            <a:endParaRPr lang="en-US" sz="1400" dirty="0">
              <a:solidFill>
                <a:srgbClr val="323B60"/>
              </a:solidFill>
              <a:latin typeface="Maiandra GD" panose="020E0502030308020204" pitchFamily="34" charset="0"/>
            </a:endParaRPr>
          </a:p>
          <a:p>
            <a:pPr>
              <a:lnSpc>
                <a:spcPts val="1679"/>
              </a:lnSpc>
            </a:pPr>
            <a:r>
              <a:rPr lang="en-US" sz="1400" dirty="0">
                <a:solidFill>
                  <a:srgbClr val="323B60"/>
                </a:solidFill>
                <a:latin typeface="Maiandra GD" panose="020E0502030308020204" pitchFamily="34" charset="0"/>
              </a:rPr>
              <a:t>As adults, we don’t like being late when meeting people or going places. If your child is persistently late they have this feeling every morning.</a:t>
            </a:r>
          </a:p>
          <a:p>
            <a:pPr>
              <a:lnSpc>
                <a:spcPts val="1679"/>
              </a:lnSpc>
            </a:pPr>
            <a:endParaRPr lang="en-US" sz="1400" dirty="0">
              <a:solidFill>
                <a:srgbClr val="323B60"/>
              </a:solidFill>
              <a:latin typeface="Maiandra GD" panose="020E0502030308020204" pitchFamily="34" charset="0"/>
            </a:endParaRPr>
          </a:p>
          <a:p>
            <a:pPr>
              <a:lnSpc>
                <a:spcPts val="1679"/>
              </a:lnSpc>
            </a:pPr>
            <a:endParaRPr lang="en-US" sz="1400" dirty="0">
              <a:solidFill>
                <a:srgbClr val="323B60"/>
              </a:solidFill>
              <a:latin typeface="Maiandra GD" panose="020E0502030308020204" pitchFamily="34" charset="0"/>
            </a:endParaRPr>
          </a:p>
          <a:p>
            <a:pPr>
              <a:lnSpc>
                <a:spcPts val="1679"/>
              </a:lnSpc>
            </a:pPr>
            <a:endParaRPr lang="en-US" sz="1400" dirty="0">
              <a:solidFill>
                <a:srgbClr val="323B60"/>
              </a:solidFill>
              <a:latin typeface="Maiandra GD" panose="020E0502030308020204" pitchFamily="34" charset="0"/>
            </a:endParaRPr>
          </a:p>
          <a:p>
            <a:pPr algn="ctr">
              <a:lnSpc>
                <a:spcPts val="4480"/>
              </a:lnSpc>
            </a:pPr>
            <a:endParaRPr lang="en-US" sz="1200" dirty="0">
              <a:solidFill>
                <a:srgbClr val="323B60"/>
              </a:solidFill>
              <a:latin typeface="Calibri (MS)"/>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36691" y="7187495"/>
            <a:ext cx="2274079" cy="2274079"/>
          </a:xfrm>
          <a:prstGeom prst="rect">
            <a:avLst/>
          </a:prstGeom>
        </p:spPr>
      </p:pic>
      <p:grpSp>
        <p:nvGrpSpPr>
          <p:cNvPr id="10" name="Group 10"/>
          <p:cNvGrpSpPr>
            <a:grpSpLocks noChangeAspect="1"/>
          </p:cNvGrpSpPr>
          <p:nvPr/>
        </p:nvGrpSpPr>
        <p:grpSpPr>
          <a:xfrm>
            <a:off x="5235639" y="7311587"/>
            <a:ext cx="2025903" cy="202589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6481" r="-26481"/>
              </a:stretch>
            </a:blipFill>
          </p:spPr>
        </p:sp>
      </p:grpSp>
      <p:grpSp>
        <p:nvGrpSpPr>
          <p:cNvPr id="2" name="Group 1">
            <a:extLst>
              <a:ext uri="{FF2B5EF4-FFF2-40B4-BE49-F238E27FC236}">
                <a16:creationId xmlns:a16="http://schemas.microsoft.com/office/drawing/2014/main" id="{E77D946D-3F06-4B43-BA04-39BCA16283C1}"/>
              </a:ext>
            </a:extLst>
          </p:cNvPr>
          <p:cNvGrpSpPr/>
          <p:nvPr/>
        </p:nvGrpSpPr>
        <p:grpSpPr>
          <a:xfrm>
            <a:off x="4808925" y="1121816"/>
            <a:ext cx="2601845" cy="2628126"/>
            <a:chOff x="4536691" y="4915592"/>
            <a:chExt cx="2601845" cy="2628126"/>
          </a:xfrm>
        </p:grpSpPr>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36691" y="4915592"/>
              <a:ext cx="2601845" cy="2628126"/>
            </a:xfrm>
            <a:prstGeom prst="rect">
              <a:avLst/>
            </a:prstGeom>
          </p:spPr>
        </p:pic>
        <p:grpSp>
          <p:nvGrpSpPr>
            <p:cNvPr id="13" name="Group 13"/>
            <p:cNvGrpSpPr>
              <a:grpSpLocks noChangeAspect="1"/>
            </p:cNvGrpSpPr>
            <p:nvPr/>
          </p:nvGrpSpPr>
          <p:grpSpPr>
            <a:xfrm>
              <a:off x="4840697" y="5169893"/>
              <a:ext cx="2075987" cy="20759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5046" r="-25046"/>
                </a:stretch>
              </a:blipFill>
            </p:spPr>
          </p:sp>
        </p:grpSp>
      </p:grpSp>
      <p:grpSp>
        <p:nvGrpSpPr>
          <p:cNvPr id="3" name="Group 2">
            <a:extLst>
              <a:ext uri="{FF2B5EF4-FFF2-40B4-BE49-F238E27FC236}">
                <a16:creationId xmlns:a16="http://schemas.microsoft.com/office/drawing/2014/main" id="{7DFD1DD6-601E-476B-A854-8768375AC85B}"/>
              </a:ext>
            </a:extLst>
          </p:cNvPr>
          <p:cNvGrpSpPr/>
          <p:nvPr/>
        </p:nvGrpSpPr>
        <p:grpSpPr>
          <a:xfrm>
            <a:off x="5197070" y="3987464"/>
            <a:ext cx="2275058" cy="2274079"/>
            <a:chOff x="4521265" y="2609369"/>
            <a:chExt cx="2559741" cy="2502147"/>
          </a:xfrm>
        </p:grpSpPr>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521265" y="2609369"/>
              <a:ext cx="2559741" cy="2502147"/>
            </a:xfrm>
            <a:prstGeom prst="rect">
              <a:avLst/>
            </a:prstGeom>
          </p:spPr>
        </p:pic>
        <p:grpSp>
          <p:nvGrpSpPr>
            <p:cNvPr id="16" name="Group 16"/>
            <p:cNvGrpSpPr>
              <a:grpSpLocks noChangeAspect="1"/>
            </p:cNvGrpSpPr>
            <p:nvPr/>
          </p:nvGrpSpPr>
          <p:grpSpPr>
            <a:xfrm>
              <a:off x="4738581" y="2797892"/>
              <a:ext cx="2125109" cy="2125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6"/>
                <a:stretch>
                  <a:fillRect l="-20052" r="-20052"/>
                </a:stretch>
              </a:blipFill>
            </p:spPr>
          </p:sp>
        </p:grpSp>
      </p:grpSp>
      <p:pic>
        <p:nvPicPr>
          <p:cNvPr id="18" name="Picture 18"/>
          <p:cNvPicPr>
            <a:picLocks noChangeAspect="1"/>
          </p:cNvPicPr>
          <p:nvPr/>
        </p:nvPicPr>
        <p:blipFill>
          <a:blip r:embed="rId17"/>
          <a:srcRect/>
          <a:stretch>
            <a:fillRect/>
          </a:stretch>
        </p:blipFill>
        <p:spPr>
          <a:xfrm>
            <a:off x="-284692" y="9341276"/>
            <a:ext cx="1693698" cy="1350724"/>
          </a:xfrm>
          <a:prstGeom prst="rect">
            <a:avLst/>
          </a:prstGeom>
        </p:spPr>
      </p:pic>
      <p:sp>
        <p:nvSpPr>
          <p:cNvPr id="19" name="TextBox 19"/>
          <p:cNvSpPr txBox="1"/>
          <p:nvPr/>
        </p:nvSpPr>
        <p:spPr>
          <a:xfrm>
            <a:off x="273051" y="1195169"/>
            <a:ext cx="4964974" cy="669925"/>
          </a:xfrm>
          <a:prstGeom prst="rect">
            <a:avLst/>
          </a:prstGeom>
        </p:spPr>
        <p:txBody>
          <a:bodyPr lIns="0" tIns="0" rIns="0" bIns="0" rtlCol="0" anchor="t">
            <a:spAutoFit/>
          </a:bodyPr>
          <a:lstStyle/>
          <a:p>
            <a:pPr algn="ctr">
              <a:lnSpc>
                <a:spcPts val="5599"/>
              </a:lnSpc>
            </a:pPr>
            <a:r>
              <a:rPr lang="en-US" sz="3999" dirty="0">
                <a:solidFill>
                  <a:srgbClr val="323B60"/>
                </a:solidFill>
                <a:latin typeface="Anton"/>
              </a:rPr>
              <a:t>Punctuality</a:t>
            </a:r>
          </a:p>
        </p:txBody>
      </p:sp>
      <p:grpSp>
        <p:nvGrpSpPr>
          <p:cNvPr id="22" name="Group 21">
            <a:extLst>
              <a:ext uri="{FF2B5EF4-FFF2-40B4-BE49-F238E27FC236}">
                <a16:creationId xmlns:a16="http://schemas.microsoft.com/office/drawing/2014/main" id="{F88B6DB2-7B73-4E06-83F7-DC7CF817CBFB}"/>
              </a:ext>
            </a:extLst>
          </p:cNvPr>
          <p:cNvGrpSpPr/>
          <p:nvPr/>
        </p:nvGrpSpPr>
        <p:grpSpPr>
          <a:xfrm>
            <a:off x="273051" y="45597"/>
            <a:ext cx="4639336" cy="1402798"/>
            <a:chOff x="273051" y="45597"/>
            <a:chExt cx="4639336" cy="1402798"/>
          </a:xfrm>
        </p:grpSpPr>
        <p:pic>
          <p:nvPicPr>
            <p:cNvPr id="23" name="Picture 22">
              <a:extLst>
                <a:ext uri="{FF2B5EF4-FFF2-40B4-BE49-F238E27FC236}">
                  <a16:creationId xmlns:a16="http://schemas.microsoft.com/office/drawing/2014/main" id="{A2779D04-4567-425D-8249-1F334851935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3051" y="45597"/>
              <a:ext cx="1064318" cy="1402798"/>
            </a:xfrm>
            <a:prstGeom prst="rect">
              <a:avLst/>
            </a:prstGeom>
          </p:spPr>
        </p:pic>
        <p:sp>
          <p:nvSpPr>
            <p:cNvPr id="24" name="Rectangle 23">
              <a:extLst>
                <a:ext uri="{FF2B5EF4-FFF2-40B4-BE49-F238E27FC236}">
                  <a16:creationId xmlns:a16="http://schemas.microsoft.com/office/drawing/2014/main" id="{BEB4CAF7-0D97-431B-8705-8CE7843F4B7F}"/>
                </a:ext>
              </a:extLst>
            </p:cNvPr>
            <p:cNvSpPr/>
            <p:nvPr/>
          </p:nvSpPr>
          <p:spPr>
            <a:xfrm>
              <a:off x="1337369" y="267360"/>
              <a:ext cx="3575018" cy="830997"/>
            </a:xfrm>
            <a:prstGeom prst="rect">
              <a:avLst/>
            </a:prstGeom>
            <a:noFill/>
          </p:spPr>
          <p:txBody>
            <a:bodyPr wrap="none" lIns="91440" tIns="45720" rIns="91440" bIns="45720">
              <a:spAutoFit/>
            </a:bodyPr>
            <a:lstStyle/>
            <a:p>
              <a:r>
                <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rPr>
                <a:t>St. Cuthbert’s Catholic</a:t>
              </a:r>
            </a:p>
            <a:p>
              <a:r>
                <a:rPr lang="en-US" sz="2400" dirty="0">
                  <a:ln w="0"/>
                  <a:effectLst>
                    <a:outerShdw blurRad="38100" dist="19050" dir="2700000" algn="tl" rotWithShape="0">
                      <a:schemeClr val="dk1">
                        <a:alpha val="40000"/>
                      </a:schemeClr>
                    </a:outerShdw>
                  </a:effectLst>
                  <a:latin typeface="CelticHand" pitchFamily="2" charset="0"/>
                </a:rPr>
                <a:t>Primary School</a:t>
              </a:r>
              <a:endParaRPr lang="en-US" sz="2400" b="0" cap="none" spc="0" dirty="0">
                <a:ln w="0"/>
                <a:solidFill>
                  <a:schemeClr val="tx1"/>
                </a:solidFill>
                <a:effectLst>
                  <a:outerShdw blurRad="38100" dist="19050" dir="2700000" algn="tl" rotWithShape="0">
                    <a:schemeClr val="dk1">
                      <a:alpha val="40000"/>
                    </a:schemeClr>
                  </a:outerShdw>
                </a:effectLst>
                <a:latin typeface="CelticHand" pitchFamily="2" charset="0"/>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2016</Words>
  <Application>Microsoft Office PowerPoint</Application>
  <PresentationFormat>Custom</PresentationFormat>
  <Paragraphs>148</Paragraphs>
  <Slides>10</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vt:i4>
      </vt:variant>
    </vt:vector>
  </HeadingPairs>
  <TitlesOfParts>
    <vt:vector size="23" baseType="lpstr">
      <vt:lpstr>Now Bold</vt:lpstr>
      <vt:lpstr>Buffalo</vt:lpstr>
      <vt:lpstr>CelticHand</vt:lpstr>
      <vt:lpstr>Calibri (MS)</vt:lpstr>
      <vt:lpstr>Stencil</vt:lpstr>
      <vt:lpstr>Maiandra GD</vt:lpstr>
      <vt:lpstr>Mistrully</vt:lpstr>
      <vt:lpstr>Calibri</vt:lpstr>
      <vt:lpstr>Anton</vt:lpstr>
      <vt:lpstr>Arial</vt:lpstr>
      <vt:lpstr>Canva Sans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Attendance</dc:title>
  <dc:creator>Kate Crawford</dc:creator>
  <cp:lastModifiedBy>Shaun Dillon</cp:lastModifiedBy>
  <cp:revision>10</cp:revision>
  <dcterms:created xsi:type="dcterms:W3CDTF">2006-08-16T00:00:00Z</dcterms:created>
  <dcterms:modified xsi:type="dcterms:W3CDTF">2024-02-08T09:55:02Z</dcterms:modified>
  <dc:identifier>DAFewKNlG1o</dc:identifier>
</cp:coreProperties>
</file>